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256" r:id="rId2"/>
    <p:sldId id="261" r:id="rId3"/>
    <p:sldId id="262" r:id="rId4"/>
    <p:sldId id="263" r:id="rId5"/>
    <p:sldId id="264" r:id="rId6"/>
    <p:sldId id="265" r:id="rId7"/>
    <p:sldId id="257" r:id="rId8"/>
    <p:sldId id="282" r:id="rId9"/>
    <p:sldId id="268" r:id="rId10"/>
    <p:sldId id="267" r:id="rId11"/>
    <p:sldId id="258" r:id="rId12"/>
    <p:sldId id="259" r:id="rId13"/>
    <p:sldId id="266" r:id="rId14"/>
    <p:sldId id="283" r:id="rId15"/>
    <p:sldId id="284" r:id="rId16"/>
    <p:sldId id="285" r:id="rId17"/>
    <p:sldId id="287" r:id="rId18"/>
    <p:sldId id="286" r:id="rId19"/>
  </p:sldIdLst>
  <p:sldSz cx="12192000" cy="6858000"/>
  <p:notesSz cx="6858000" cy="9144000"/>
  <p:defaultTextStyle>
    <a:defPPr>
      <a:defRPr lang="de-DE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05" userDrawn="1">
          <p15:clr>
            <a:srgbClr val="A4A3A4"/>
          </p15:clr>
        </p15:guide>
        <p15:guide id="2" pos="3848" userDrawn="1">
          <p15:clr>
            <a:srgbClr val="A4A3A4"/>
          </p15:clr>
        </p15:guide>
        <p15:guide id="3" orient="horz" pos="2211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Elena Köck" initials="EK" lastIdx="1" clrIdx="0">
    <p:extLst>
      <p:ext uri="{19B8F6BF-5375-455C-9EA6-DF929625EA0E}">
        <p15:presenceInfo xmlns:p15="http://schemas.microsoft.com/office/powerpoint/2012/main" userId="S-1-5-21-3718083837-3527758939-3111631578-23092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5487B"/>
    <a:srgbClr val="C1D260"/>
    <a:srgbClr val="4C5F7E"/>
    <a:srgbClr val="FFFFFF"/>
    <a:srgbClr val="BE002D"/>
    <a:srgbClr val="A0B051"/>
    <a:srgbClr val="CC023B"/>
    <a:srgbClr val="3B4C6A"/>
    <a:srgbClr val="002369"/>
    <a:srgbClr val="00147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069" autoAdjust="0"/>
    <p:restoredTop sz="90181" autoAdjust="0"/>
  </p:normalViewPr>
  <p:slideViewPr>
    <p:cSldViewPr snapToGrid="0" snapToObjects="1" showGuides="1">
      <p:cViewPr varScale="1">
        <p:scale>
          <a:sx n="114" d="100"/>
          <a:sy n="114" d="100"/>
        </p:scale>
        <p:origin x="642" y="108"/>
      </p:cViewPr>
      <p:guideLst>
        <p:guide orient="horz" pos="2205"/>
        <p:guide pos="3848"/>
        <p:guide orient="horz" pos="2211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</p:sldLst>
  </p:outlineViewPr>
  <p:notesTextViewPr>
    <p:cViewPr>
      <p:scale>
        <a:sx n="176" d="100"/>
        <a:sy n="176" d="100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notesViewPr>
    <p:cSldViewPr snapToGrid="0" snapToObjects="1">
      <p:cViewPr varScale="1">
        <p:scale>
          <a:sx n="84" d="100"/>
          <a:sy n="84" d="100"/>
        </p:scale>
        <p:origin x="3828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commentAuthors" Target="commentAuthors.xml"/></Relationships>
</file>

<file path=ppt/_rels/viewProps.xml.rels><?xml version="1.0" encoding="UTF-8" standalone="yes"?>
<Relationships xmlns="http://schemas.openxmlformats.org/package/2006/relationships"><Relationship Id="rId1" Type="http://schemas.openxmlformats.org/officeDocument/2006/relationships/slide" Target="slides/slid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berschrift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7A012E3-6E8D-B74B-A314-4616D5A79846}" type="datetimeFigureOut">
              <a:rPr lang="de-DE" smtClean="0"/>
              <a:t>16.07.2025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587FC96-1CB5-7641-9934-75B343D8395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80392470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berschrift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CF85981-0A6E-DC4F-9DC9-F24078E0FA09}" type="datetimeFigureOut">
              <a:rPr lang="de-DE" smtClean="0"/>
              <a:t>16.07.2025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53ABD4E-16D0-5348-910F-B34FEBD0AA0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955047088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53ABD4E-16D0-5348-910F-B34FEBD0AA0B}" type="slidenum">
              <a:rPr lang="de-DE" smtClean="0"/>
              <a:t>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5141232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r>
              <a:rPr lang="en-US"/>
              <a:t>Sie können diese Folie später löschen... sie dient nur zur Anleitung 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053ABD4E-16D0-5348-910F-B34FEBD0AA0B}" type="slidenum">
              <a:rPr lang="de-DE"/>
              <a:t>7</a:t>
            </a:fld>
            <a:endParaRPr lang="de-DE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r>
              <a:rPr lang="en-US"/>
              <a:t>Sie können diese Folie später löschen ... sie dient nur zur Anleitung 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053ABD4E-16D0-5348-910F-B34FEBD0AA0B}" type="slidenum">
              <a:rPr lang="de-DE"/>
              <a:t>9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172021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r>
              <a:rPr lang="en-US"/>
              <a:t>Sie können diese Folie später löschen ... sie dient nur zur Anleitung 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053ABD4E-16D0-5348-910F-B34FEBD0AA0B}" type="slidenum">
              <a:rPr lang="de-DE"/>
              <a:t>10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7085030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Main Sections Title and Subtitl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 hasCustomPrompt="1"/>
          </p:nvPr>
        </p:nvSpPr>
        <p:spPr>
          <a:xfrm>
            <a:off x="914400" y="2130426"/>
            <a:ext cx="10363200" cy="1470025"/>
          </a:xfrm>
        </p:spPr>
        <p:txBody>
          <a:bodyPr>
            <a:normAutofit/>
          </a:bodyPr>
          <a:lstStyle>
            <a:lvl1pPr algn="ctr">
              <a:defRPr sz="3200" b="1">
                <a:solidFill>
                  <a:srgbClr val="4C5F7E"/>
                </a:solidFill>
              </a:defRPr>
            </a:lvl1pPr>
          </a:lstStyle>
          <a:p>
            <a:r>
              <a:rPr lang="en-AU" noProof="0" dirty="0"/>
              <a:t>MASTERTITELFORMAT BEARBEITEN</a:t>
            </a:r>
          </a:p>
        </p:txBody>
      </p:sp>
      <p:sp>
        <p:nvSpPr>
          <p:cNvPr id="5" name="Rechteck 10"/>
          <p:cNvSpPr/>
          <p:nvPr userDrawn="1"/>
        </p:nvSpPr>
        <p:spPr>
          <a:xfrm flipV="1">
            <a:off x="982133" y="3674747"/>
            <a:ext cx="10249440" cy="45719"/>
          </a:xfrm>
          <a:prstGeom prst="rect">
            <a:avLst/>
          </a:prstGeom>
          <a:solidFill>
            <a:srgbClr val="002369"/>
          </a:solidFill>
          <a:ln>
            <a:noFill/>
          </a:ln>
          <a:effectLst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800">
              <a:effectLst/>
            </a:endParaRPr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>
            <a:normAutofit/>
          </a:bodyPr>
          <a:lstStyle>
            <a:lvl1pPr marL="0" indent="0" algn="ctr">
              <a:buNone/>
              <a:defRPr sz="2400" b="1">
                <a:solidFill>
                  <a:srgbClr val="A0B05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AU" noProof="0" dirty="0"/>
              <a:t>Master-</a:t>
            </a:r>
            <a:r>
              <a:rPr lang="en-AU" noProof="0" dirty="0" err="1"/>
              <a:t>Untertitelformat</a:t>
            </a:r>
            <a:r>
              <a:rPr lang="en-AU" noProof="0" dirty="0"/>
              <a:t> </a:t>
            </a:r>
            <a:r>
              <a:rPr lang="en-AU" noProof="0" dirty="0" err="1"/>
              <a:t>bearbeiten</a:t>
            </a:r>
            <a:endParaRPr lang="en-AU" noProof="0" dirty="0"/>
          </a:p>
        </p:txBody>
      </p:sp>
      <p:sp>
        <p:nvSpPr>
          <p:cNvPr id="6" name="Marcador de pie de página 23"/>
          <p:cNvSpPr>
            <a:spLocks noGrp="1"/>
          </p:cNvSpPr>
          <p:nvPr>
            <p:ph type="ftr" sz="quarter" idx="3"/>
          </p:nvPr>
        </p:nvSpPr>
        <p:spPr>
          <a:xfrm>
            <a:off x="7696201" y="12789"/>
            <a:ext cx="311017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00" b="1">
                <a:solidFill>
                  <a:schemeClr val="tx1">
                    <a:tint val="75000"/>
                  </a:schemeClr>
                </a:solidFill>
                <a:latin typeface="Avenir Book" charset="0"/>
                <a:ea typeface="Avenir Book" charset="0"/>
                <a:cs typeface="Avenir Book" charset="0"/>
              </a:defRPr>
            </a:lvl1pPr>
          </a:lstStyle>
          <a:p>
            <a:pPr algn="r"/>
            <a:r>
              <a:rPr lang="en-US" dirty="0" err="1">
                <a:solidFill>
                  <a:srgbClr val="CC023B"/>
                </a:solidFill>
              </a:rPr>
              <a:t>STEMkey</a:t>
            </a:r>
            <a:endParaRPr lang="en-US" dirty="0">
              <a:solidFill>
                <a:srgbClr val="CC023B"/>
              </a:solidFill>
            </a:endParaRPr>
          </a:p>
        </p:txBody>
      </p:sp>
      <p:sp>
        <p:nvSpPr>
          <p:cNvPr id="7" name="Marcador de número de diapositiva 22"/>
          <p:cNvSpPr>
            <a:spLocks noGrp="1"/>
          </p:cNvSpPr>
          <p:nvPr>
            <p:ph type="sldNum" sz="quarter" idx="4"/>
          </p:nvPr>
        </p:nvSpPr>
        <p:spPr>
          <a:xfrm>
            <a:off x="10806380" y="55317"/>
            <a:ext cx="78482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 b="1">
                <a:solidFill>
                  <a:srgbClr val="4C5F7E"/>
                </a:solidFill>
                <a:latin typeface="Avenir Book" charset="0"/>
                <a:ea typeface="Avenir Book" charset="0"/>
                <a:cs typeface="Avenir Book" charset="0"/>
              </a:defRPr>
            </a:lvl1pPr>
          </a:lstStyle>
          <a:p>
            <a:r>
              <a:rPr lang="es-ES_tradnl" sz="1200" dirty="0"/>
              <a:t>|  </a:t>
            </a:r>
            <a:fld id="{9DD0088F-7E4A-9C4B-9ED2-72FAF1293163}" type="slidenum">
              <a:rPr lang="es-ES_tradnl" smtClean="0"/>
              <a:pPr/>
              <a:t>‹Nr.›</a:t>
            </a:fld>
            <a:endParaRPr lang="es-ES_tradnl" dirty="0"/>
          </a:p>
        </p:txBody>
      </p:sp>
    </p:spTree>
    <p:extLst>
      <p:ext uri="{BB962C8B-B14F-4D97-AF65-F5344CB8AC3E}">
        <p14:creationId xmlns:p14="http://schemas.microsoft.com/office/powerpoint/2010/main" val="22867644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Sections &amp; Text with lis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609600" y="547338"/>
            <a:ext cx="10972800" cy="647794"/>
          </a:xfrm>
        </p:spPr>
        <p:txBody>
          <a:bodyPr>
            <a:normAutofit/>
          </a:bodyPr>
          <a:lstStyle>
            <a:lvl1pPr>
              <a:defRPr sz="2800" b="1" baseline="0">
                <a:solidFill>
                  <a:srgbClr val="4C5F7E"/>
                </a:solidFill>
                <a:latin typeface="Avenir Book" charset="0"/>
                <a:ea typeface="Avenir Book" charset="0"/>
                <a:cs typeface="Avenir Book" charset="0"/>
              </a:defRPr>
            </a:lvl1pPr>
          </a:lstStyle>
          <a:p>
            <a:r>
              <a:rPr lang="en-US" noProof="0" dirty="0"/>
              <a:t>Title Main Sections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 hasCustomPrompt="1"/>
          </p:nvPr>
        </p:nvSpPr>
        <p:spPr/>
        <p:txBody>
          <a:bodyPr/>
          <a:lstStyle>
            <a:lvl1pPr>
              <a:defRPr>
                <a:latin typeface="+mn-lt"/>
                <a:ea typeface="Avenir Book" charset="0"/>
                <a:cs typeface="Avenir Book" charset="0"/>
              </a:defRPr>
            </a:lvl1pPr>
            <a:lvl2pPr>
              <a:defRPr>
                <a:latin typeface="+mn-lt"/>
                <a:ea typeface="Avenir Book" charset="0"/>
                <a:cs typeface="Avenir Book" charset="0"/>
              </a:defRPr>
            </a:lvl2pPr>
            <a:lvl3pPr>
              <a:defRPr>
                <a:latin typeface="+mn-lt"/>
                <a:ea typeface="Avenir Book" charset="0"/>
                <a:cs typeface="Avenir Book" charset="0"/>
              </a:defRPr>
            </a:lvl3pPr>
            <a:lvl4pPr>
              <a:defRPr>
                <a:latin typeface="+mn-lt"/>
                <a:ea typeface="Avenir Book" charset="0"/>
                <a:cs typeface="Avenir Book" charset="0"/>
              </a:defRPr>
            </a:lvl4pPr>
            <a:lvl5pPr>
              <a:defRPr>
                <a:latin typeface="+mn-lt"/>
                <a:ea typeface="Avenir Book" charset="0"/>
                <a:cs typeface="Avenir Book" charset="0"/>
              </a:defRPr>
            </a:lvl5pPr>
          </a:lstStyle>
          <a:p>
            <a:pPr lvl="0"/>
            <a:r>
              <a:rPr lang="en-US" noProof="0" dirty="0" err="1"/>
              <a:t>Mastertext</a:t>
            </a:r>
            <a:endParaRPr lang="en-US" noProof="0" dirty="0"/>
          </a:p>
        </p:txBody>
      </p:sp>
      <p:sp>
        <p:nvSpPr>
          <p:cNvPr id="19" name="Marcador de número de diapositiva 1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r>
              <a:rPr lang="es-ES_tradnl" sz="1200"/>
              <a:t>|  </a:t>
            </a:r>
            <a:fld id="{9DD0088F-7E4A-9C4B-9ED2-72FAF1293163}" type="slidenum">
              <a:rPr lang="es-ES_tradnl" smtClean="0"/>
              <a:pPr/>
              <a:t>‹Nr.›</a:t>
            </a:fld>
            <a:endParaRPr lang="es-ES_tradnl" dirty="0"/>
          </a:p>
        </p:txBody>
      </p:sp>
      <p:sp>
        <p:nvSpPr>
          <p:cNvPr id="5" name="Marcador de pie de página 23"/>
          <p:cNvSpPr>
            <a:spLocks noGrp="1"/>
          </p:cNvSpPr>
          <p:nvPr>
            <p:ph type="ftr" sz="quarter" idx="3"/>
          </p:nvPr>
        </p:nvSpPr>
        <p:spPr>
          <a:xfrm>
            <a:off x="7696201" y="55319"/>
            <a:ext cx="311017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00" b="1">
                <a:solidFill>
                  <a:schemeClr val="tx1">
                    <a:tint val="75000"/>
                  </a:schemeClr>
                </a:solidFill>
                <a:latin typeface="Avenir Book" charset="0"/>
                <a:ea typeface="Avenir Book" charset="0"/>
                <a:cs typeface="Avenir Book" charset="0"/>
              </a:defRPr>
            </a:lvl1pPr>
          </a:lstStyle>
          <a:p>
            <a:pPr algn="r"/>
            <a:r>
              <a:rPr lang="en-US" dirty="0" err="1">
                <a:solidFill>
                  <a:srgbClr val="CC023B"/>
                </a:solidFill>
              </a:rPr>
              <a:t>STEMkey</a:t>
            </a:r>
            <a:endParaRPr lang="en-US" dirty="0">
              <a:solidFill>
                <a:srgbClr val="CC023B"/>
              </a:solidFill>
            </a:endParaRPr>
          </a:p>
        </p:txBody>
      </p:sp>
      <p:sp>
        <p:nvSpPr>
          <p:cNvPr id="6" name="Rechteck 5"/>
          <p:cNvSpPr/>
          <p:nvPr userDrawn="1"/>
        </p:nvSpPr>
        <p:spPr>
          <a:xfrm>
            <a:off x="609599" y="1241487"/>
            <a:ext cx="10981601" cy="45719"/>
          </a:xfrm>
          <a:prstGeom prst="rect">
            <a:avLst/>
          </a:prstGeom>
          <a:solidFill>
            <a:srgbClr val="B4CB4D"/>
          </a:solidFill>
          <a:ln>
            <a:noFill/>
          </a:ln>
          <a:effectLst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800"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7713834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g"/><Relationship Id="rId3" Type="http://schemas.openxmlformats.org/officeDocument/2006/relationships/theme" Target="../theme/theme1.xml"/><Relationship Id="rId7" Type="http://schemas.openxmlformats.org/officeDocument/2006/relationships/image" Target="../media/image4.emf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jpg"/><Relationship Id="rId5" Type="http://schemas.openxmlformats.org/officeDocument/2006/relationships/image" Target="../media/image2.png"/><Relationship Id="rId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Bild 6" descr="ICSE_fond.jpg"/>
          <p:cNvPicPr>
            <a:picLocks noChangeAspect="1"/>
          </p:cNvPicPr>
          <p:nvPr userDrawn="1"/>
        </p:nvPicPr>
        <p:blipFill rotWithShape="1">
          <a:blip r:embed="rId4">
            <a:alphaModFix amt="39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878" b="10531"/>
          <a:stretch/>
        </p:blipFill>
        <p:spPr>
          <a:xfrm>
            <a:off x="-1" y="1417638"/>
            <a:ext cx="6854356" cy="5440362"/>
          </a:xfrm>
          <a:prstGeom prst="rect">
            <a:avLst/>
          </a:prstGeom>
        </p:spPr>
      </p:pic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609600" y="457200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noProof="0" dirty="0" err="1"/>
              <a:t>Mastertitelformat bearbeiten</a:t>
            </a:r>
            <a:endParaRPr lang="en-US" noProof="0" dirty="0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11522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dirty="0" err="1"/>
              <a:t>Mastertextformat bearbeiten</a:t>
            </a:r>
            <a:endParaRPr lang="en-US" noProof="0" dirty="0"/>
          </a:p>
          <a:p>
            <a:pPr lvl="1"/>
            <a:r>
              <a:rPr lang="en-US" noProof="0" dirty="0" err="1"/>
              <a:t>Zweite Ebene</a:t>
            </a:r>
            <a:endParaRPr lang="en-US" noProof="0" dirty="0"/>
          </a:p>
          <a:p>
            <a:pPr lvl="2"/>
            <a:r>
              <a:rPr lang="en-US" noProof="0" dirty="0" err="1"/>
              <a:t>Dritte Ebene</a:t>
            </a:r>
            <a:endParaRPr lang="en-US" noProof="0" dirty="0"/>
          </a:p>
          <a:p>
            <a:pPr lvl="3"/>
            <a:r>
              <a:rPr lang="en-US" noProof="0" dirty="0" err="1"/>
              <a:t>Vierte Ebene</a:t>
            </a:r>
            <a:endParaRPr lang="en-US" noProof="0" dirty="0"/>
          </a:p>
          <a:p>
            <a:pPr lvl="4"/>
            <a:r>
              <a:rPr lang="en-US" noProof="0" dirty="0" err="1"/>
              <a:t>Fünfte Ebene</a:t>
            </a:r>
            <a:endParaRPr lang="en-US" noProof="0" dirty="0"/>
          </a:p>
        </p:txBody>
      </p:sp>
      <p:sp>
        <p:nvSpPr>
          <p:cNvPr id="9" name="Rechteck 8"/>
          <p:cNvSpPr/>
          <p:nvPr userDrawn="1"/>
        </p:nvSpPr>
        <p:spPr>
          <a:xfrm>
            <a:off x="605955" y="6675757"/>
            <a:ext cx="6720000" cy="45719"/>
          </a:xfrm>
          <a:prstGeom prst="rect">
            <a:avLst/>
          </a:prstGeom>
          <a:solidFill>
            <a:srgbClr val="B4CB4D"/>
          </a:solidFill>
          <a:ln>
            <a:noFill/>
          </a:ln>
          <a:effectLst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800">
              <a:effectLst/>
            </a:endParaRPr>
          </a:p>
        </p:txBody>
      </p:sp>
      <p:sp>
        <p:nvSpPr>
          <p:cNvPr id="11" name="Rechteck 10"/>
          <p:cNvSpPr/>
          <p:nvPr userDrawn="1"/>
        </p:nvSpPr>
        <p:spPr>
          <a:xfrm>
            <a:off x="7367999" y="6675757"/>
            <a:ext cx="4223201" cy="45719"/>
          </a:xfrm>
          <a:prstGeom prst="rect">
            <a:avLst/>
          </a:prstGeom>
          <a:solidFill>
            <a:srgbClr val="002369"/>
          </a:solidFill>
          <a:ln>
            <a:noFill/>
          </a:ln>
          <a:effectLst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800">
              <a:effectLst/>
            </a:endParaRPr>
          </a:p>
        </p:txBody>
      </p:sp>
      <p:sp>
        <p:nvSpPr>
          <p:cNvPr id="23" name="Marcador de número de diapositiva 22"/>
          <p:cNvSpPr>
            <a:spLocks noGrp="1"/>
          </p:cNvSpPr>
          <p:nvPr>
            <p:ph type="sldNum" sz="quarter" idx="4"/>
          </p:nvPr>
        </p:nvSpPr>
        <p:spPr>
          <a:xfrm>
            <a:off x="10806380" y="55317"/>
            <a:ext cx="78482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 b="1">
                <a:solidFill>
                  <a:srgbClr val="4C5F7E"/>
                </a:solidFill>
                <a:latin typeface="Avenir Book" charset="0"/>
                <a:ea typeface="Avenir Book" charset="0"/>
                <a:cs typeface="Avenir Book" charset="0"/>
              </a:defRPr>
            </a:lvl1pPr>
          </a:lstStyle>
          <a:p>
            <a:r>
              <a:rPr lang="es-ES_tradnl" sz="1200" dirty="0"/>
              <a:t>| </a:t>
            </a:r>
            <a:fld id="{9DD0088F-7E4A-9C4B-9ED2-72FAF1293163}" type="slidenum">
              <a:rPr lang="es-ES_tradnl" smtClean="0"/>
              <a:t>‹Nr.›</a:t>
            </a:fld>
            <a:endParaRPr lang="es-ES_tradnl" dirty="0"/>
          </a:p>
        </p:txBody>
      </p:sp>
      <p:sp>
        <p:nvSpPr>
          <p:cNvPr id="24" name="Marcador de pie de página 23"/>
          <p:cNvSpPr>
            <a:spLocks noGrp="1"/>
          </p:cNvSpPr>
          <p:nvPr>
            <p:ph type="ftr" sz="quarter" idx="3"/>
          </p:nvPr>
        </p:nvSpPr>
        <p:spPr>
          <a:xfrm>
            <a:off x="7696201" y="55319"/>
            <a:ext cx="311017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00" b="1">
                <a:solidFill>
                  <a:schemeClr val="tx1">
                    <a:tint val="75000"/>
                  </a:schemeClr>
                </a:solidFill>
                <a:latin typeface="Avenir Book" charset="0"/>
                <a:ea typeface="Avenir Book" charset="0"/>
                <a:cs typeface="Avenir Book" charset="0"/>
              </a:defRPr>
            </a:lvl1pPr>
          </a:lstStyle>
          <a:p>
            <a:pPr algn="r"/>
            <a:r>
              <a:rPr lang="en-US" dirty="0" err="1">
                <a:solidFill>
                  <a:srgbClr val="CC023B"/>
                </a:solidFill>
              </a:rPr>
              <a:t>STEMkey</a:t>
            </a:r>
            <a:endParaRPr lang="en-US" dirty="0">
              <a:solidFill>
                <a:srgbClr val="CC023B"/>
              </a:solidFill>
            </a:endParaRPr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771102ED-CB83-4430-BE35-24D34972C929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609600" y="5851954"/>
            <a:ext cx="1850265" cy="823803"/>
          </a:xfrm>
          <a:prstGeom prst="rect">
            <a:avLst/>
          </a:prstGeom>
        </p:spPr>
      </p:pic>
      <p:pic>
        <p:nvPicPr>
          <p:cNvPr id="10" name="Grafik 9">
            <a:extLst>
              <a:ext uri="{FF2B5EF4-FFF2-40B4-BE49-F238E27FC236}">
                <a16:creationId xmlns:a16="http://schemas.microsoft.com/office/drawing/2014/main" id="{030C6765-3D1C-4E3F-9FDA-B210DDF3B8D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/>
          <a:srcRect b="14149"/>
          <a:stretch/>
        </p:blipFill>
        <p:spPr>
          <a:xfrm>
            <a:off x="2839850" y="6002440"/>
            <a:ext cx="2517265" cy="617301"/>
          </a:xfrm>
          <a:prstGeom prst="rect">
            <a:avLst/>
          </a:prstGeom>
        </p:spPr>
      </p:pic>
      <p:pic>
        <p:nvPicPr>
          <p:cNvPr id="12" name="Bild 7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10226842" y="5932269"/>
            <a:ext cx="1368020" cy="706075"/>
          </a:xfrm>
          <a:prstGeom prst="rect">
            <a:avLst/>
          </a:prstGeom>
        </p:spPr>
      </p:pic>
      <p:pic>
        <p:nvPicPr>
          <p:cNvPr id="6" name="Obrázek 5" descr="Obsah obrázku text&#10;&#10;Popis byl vytvořen automaticky">
            <a:extLst>
              <a:ext uri="{FF2B5EF4-FFF2-40B4-BE49-F238E27FC236}">
                <a16:creationId xmlns:a16="http://schemas.microsoft.com/office/drawing/2014/main" id="{4D7168C5-E146-BEAB-3EFD-51868538A3E9}"/>
              </a:ext>
            </a:extLst>
          </p:cNvPr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7308359" y="5851954"/>
            <a:ext cx="2414871" cy="8238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16515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8" r:id="rId2"/>
  </p:sldLayoutIdLst>
  <p:hf hdr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rgbClr val="4C5F7E"/>
          </a:solidFill>
          <a:latin typeface="Avenir Book" charset="0"/>
          <a:ea typeface="Avenir Book" charset="0"/>
          <a:cs typeface="Avenir Book" charset="0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rgbClr val="BE002D"/>
        </a:buClr>
        <a:buFont typeface="Arial"/>
        <a:buChar char="•"/>
        <a:defRPr sz="2800" kern="1200">
          <a:solidFill>
            <a:schemeClr val="tx1"/>
          </a:solidFill>
          <a:latin typeface="+mn-lt"/>
          <a:ea typeface="Avenir Book" charset="0"/>
          <a:cs typeface="Avenir Book" charset="0"/>
        </a:defRPr>
      </a:lvl1pPr>
      <a:lvl2pPr marL="742950" indent="-285750" algn="l" defTabSz="457200" rtl="0" eaLnBrk="1" latinLnBrk="0" hangingPunct="1">
        <a:spcBef>
          <a:spcPct val="20000"/>
        </a:spcBef>
        <a:buClr>
          <a:srgbClr val="B4CB4D"/>
        </a:buClr>
        <a:buFont typeface="Arial"/>
        <a:buChar char="•"/>
        <a:defRPr sz="2400" kern="1200">
          <a:solidFill>
            <a:schemeClr val="tx1"/>
          </a:solidFill>
          <a:latin typeface="+mn-lt"/>
          <a:ea typeface="Avenir Book" charset="0"/>
          <a:cs typeface="Avenir Book" charset="0"/>
        </a:defRPr>
      </a:lvl2pPr>
      <a:lvl3pPr marL="1143000" indent="-228600" algn="l" defTabSz="457200" rtl="0" eaLnBrk="1" latinLnBrk="0" hangingPunct="1">
        <a:spcBef>
          <a:spcPct val="20000"/>
        </a:spcBef>
        <a:buClr>
          <a:srgbClr val="001470"/>
        </a:buClr>
        <a:buFont typeface="Arial"/>
        <a:buChar char="•"/>
        <a:defRPr sz="2000" kern="1200">
          <a:solidFill>
            <a:schemeClr val="tx1"/>
          </a:solidFill>
          <a:latin typeface="+mn-lt"/>
          <a:ea typeface="Avenir Book" charset="0"/>
          <a:cs typeface="Avenir Book" charset="0"/>
        </a:defRPr>
      </a:lvl3pPr>
      <a:lvl4pPr marL="1600200" indent="-228600" algn="l" defTabSz="457200" rtl="0" eaLnBrk="1" latinLnBrk="0" hangingPunct="1">
        <a:spcBef>
          <a:spcPct val="20000"/>
        </a:spcBef>
        <a:buSzPct val="75000"/>
        <a:buFont typeface="Wingdings" charset="2"/>
        <a:buChar char="§"/>
        <a:defRPr sz="2000" kern="1200">
          <a:solidFill>
            <a:schemeClr val="tx1"/>
          </a:solidFill>
          <a:latin typeface="+mn-lt"/>
          <a:ea typeface="Avenir Book" charset="0"/>
          <a:cs typeface="Avenir Book" charset="0"/>
        </a:defRPr>
      </a:lvl4pPr>
      <a:lvl5pPr marL="2057400" indent="-228600" algn="l" defTabSz="457200" rtl="0" eaLnBrk="1" latinLnBrk="0" hangingPunct="1">
        <a:spcBef>
          <a:spcPct val="20000"/>
        </a:spcBef>
        <a:buSzPct val="80000"/>
        <a:buFont typeface="Lucida Grande"/>
        <a:buChar char="-"/>
        <a:defRPr sz="2000" kern="1200">
          <a:solidFill>
            <a:schemeClr val="tx1"/>
          </a:solidFill>
          <a:latin typeface="+mn-lt"/>
          <a:ea typeface="Avenir Book" charset="0"/>
          <a:cs typeface="Avenir Book" charset="0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7" Type="http://schemas.openxmlformats.org/officeDocument/2006/relationships/image" Target="../media/image25.jp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png"/><Relationship Id="rId5" Type="http://schemas.openxmlformats.org/officeDocument/2006/relationships/image" Target="../media/image23.jpg"/><Relationship Id="rId4" Type="http://schemas.openxmlformats.org/officeDocument/2006/relationships/image" Target="../media/image22.jp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3" Type="http://schemas.openxmlformats.org/officeDocument/2006/relationships/image" Target="../media/image27.png"/><Relationship Id="rId7" Type="http://schemas.openxmlformats.org/officeDocument/2006/relationships/image" Target="../media/image31.png"/><Relationship Id="rId2" Type="http://schemas.openxmlformats.org/officeDocument/2006/relationships/image" Target="../media/image26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jpg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jpg"/><Relationship Id="rId4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2219325" y="1192192"/>
            <a:ext cx="7772400" cy="2475530"/>
          </a:xfrm>
        </p:spPr>
        <p:txBody>
          <a:bodyPr>
            <a:normAutofit/>
          </a:bodyPr>
          <a:lstStyle/>
          <a:p>
            <a:pPr>
              <a:spcBef>
                <a:spcPts val="600"/>
              </a:spcBef>
            </a:pPr>
            <a:br>
              <a:rPr lang="en-GB" sz="3600">
                <a:solidFill>
                  <a:srgbClr val="002369"/>
                </a:solidFill>
              </a:rPr>
            </a:br>
            <a:r>
              <a:rPr lang="en-GB" sz="3600">
                <a:solidFill>
                  <a:srgbClr val="002369"/>
                </a:solidFill>
              </a:rPr>
              <a:t>Chemische Reaktionen</a:t>
            </a:r>
            <a:br>
              <a:rPr lang="en-GB" sz="3600">
                <a:solidFill>
                  <a:srgbClr val="002369"/>
                </a:solidFill>
              </a:rPr>
            </a:br>
            <a:endParaRPr lang="en-GB" sz="360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i="1" dirty="0">
                <a:solidFill>
                  <a:srgbClr val="CBD974"/>
                </a:solidFill>
              </a:rPr>
              <a:t>MINT-</a:t>
            </a:r>
            <a:r>
              <a:rPr lang="en-GB" i="1" dirty="0" err="1">
                <a:solidFill>
                  <a:srgbClr val="CBD974"/>
                </a:solidFill>
              </a:rPr>
              <a:t>Kontext</a:t>
            </a:r>
            <a:r>
              <a:rPr lang="en-GB" i="1" dirty="0">
                <a:solidFill>
                  <a:srgbClr val="CBD974"/>
                </a:solidFill>
              </a:rPr>
              <a:t> </a:t>
            </a:r>
            <a:r>
              <a:rPr lang="en-GB" i="1" dirty="0" err="1">
                <a:solidFill>
                  <a:srgbClr val="CBD974"/>
                </a:solidFill>
              </a:rPr>
              <a:t>eines</a:t>
            </a:r>
            <a:r>
              <a:rPr lang="en-GB" i="1" dirty="0">
                <a:solidFill>
                  <a:srgbClr val="CBD974"/>
                </a:solidFill>
              </a:rPr>
              <a:t> </a:t>
            </a:r>
            <a:r>
              <a:rPr lang="en-GB" i="1" dirty="0" err="1">
                <a:solidFill>
                  <a:srgbClr val="CBD974"/>
                </a:solidFill>
              </a:rPr>
              <a:t>traditionellen</a:t>
            </a:r>
            <a:r>
              <a:rPr lang="en-GB" i="1" dirty="0">
                <a:solidFill>
                  <a:srgbClr val="CBD974"/>
                </a:solidFill>
              </a:rPr>
              <a:t> </a:t>
            </a:r>
            <a:r>
              <a:rPr lang="en-GB" i="1" dirty="0" err="1">
                <a:solidFill>
                  <a:srgbClr val="CBD974"/>
                </a:solidFill>
              </a:rPr>
              <a:t>Themas</a:t>
            </a:r>
            <a:r>
              <a:rPr lang="en-GB" i="1" dirty="0">
                <a:solidFill>
                  <a:srgbClr val="CBD974"/>
                </a:solidFill>
              </a:rPr>
              <a:t> des </a:t>
            </a:r>
            <a:r>
              <a:rPr lang="en-GB" i="1" dirty="0" err="1">
                <a:solidFill>
                  <a:srgbClr val="CBD974"/>
                </a:solidFill>
              </a:rPr>
              <a:t>Chemieunterrichts</a:t>
            </a:r>
            <a:endParaRPr lang="en-GB" i="1" dirty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7415794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 bwMode="auto">
          <a:xfrm>
            <a:off x="524879" y="591661"/>
            <a:ext cx="9477375" cy="647794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GB" sz="3600"/>
              <a:t>Gegenseitige chemische Reaktionen </a:t>
            </a:r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1"/>
          </p:nvPr>
        </p:nvSpPr>
        <p:spPr bwMode="auto"/>
        <p:txBody>
          <a:bodyPr/>
          <a:lstStyle/>
          <a:p>
            <a:pPr>
              <a:defRPr/>
            </a:pPr>
            <a:r>
              <a:rPr lang="es-ES_tradnl" sz="1200"/>
              <a:t>| </a:t>
            </a:r>
            <a:fld id="{9DD0088F-7E4A-9C4B-9ED2-72FAF1293163}" type="slidenum">
              <a:rPr lang="es-ES_tradnl"/>
              <a:t>10</a:t>
            </a:fld>
            <a:endParaRPr lang="es-ES_tradnl"/>
          </a:p>
        </p:txBody>
      </p:sp>
      <p:pic>
        <p:nvPicPr>
          <p:cNvPr id="8" name="Obrázek 7">
            <a:extLst>
              <a:ext uri="{FF2B5EF4-FFF2-40B4-BE49-F238E27FC236}">
                <a16:creationId xmlns:a16="http://schemas.microsoft.com/office/drawing/2014/main" id="{F9D764A0-80D9-4F6A-A91D-CE444C3EFCD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79576" y="1380307"/>
            <a:ext cx="6918663" cy="40973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215495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 bwMode="auto">
          <a:xfrm>
            <a:off x="462337" y="591661"/>
            <a:ext cx="11009227" cy="647794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n-GB" dirty="0"/>
              <a:t>Die Versuchszyklen als eines der geeigneten Beispiele. Vertiefung in das Thema</a:t>
            </a: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 bwMode="auto">
          <a:xfrm>
            <a:off x="497305" y="1388957"/>
            <a:ext cx="11093896" cy="4344299"/>
          </a:xfrm>
        </p:spPr>
        <p:txBody>
          <a:bodyPr>
            <a:normAutofit lnSpcReduction="10000"/>
          </a:bodyPr>
          <a:lstStyle/>
          <a:p>
            <a:pPr>
              <a:defRPr/>
            </a:pPr>
            <a:r>
              <a:rPr lang="en-GB" dirty="0">
                <a:solidFill>
                  <a:srgbClr val="4C5F7E"/>
                </a:solidFill>
              </a:rPr>
              <a:t>Es gibt weniger gängige Alternativen zur Organisation und Durchführung von Schulversuchen </a:t>
            </a:r>
          </a:p>
          <a:p>
            <a:pPr>
              <a:defRPr/>
            </a:pPr>
            <a:r>
              <a:rPr lang="en-GB" dirty="0">
                <a:solidFill>
                  <a:srgbClr val="4C5F7E"/>
                </a:solidFill>
              </a:rPr>
              <a:t>Sie basieren auf den gegenseitigen Umwandlungen von Chemikalien</a:t>
            </a:r>
          </a:p>
          <a:p>
            <a:pPr>
              <a:defRPr/>
            </a:pPr>
            <a:r>
              <a:rPr lang="en-GB" dirty="0">
                <a:solidFill>
                  <a:srgbClr val="4C5F7E"/>
                </a:solidFill>
              </a:rPr>
              <a:t>Sie sind komplex, wobei der Ausgangsstoff des Zyklus gleichzeitig auch dessen Endprodukt ist</a:t>
            </a:r>
          </a:p>
          <a:p>
            <a:pPr>
              <a:defRPr/>
            </a:pPr>
            <a:r>
              <a:rPr lang="en-GB" dirty="0">
                <a:solidFill>
                  <a:srgbClr val="4C5F7E"/>
                </a:solidFill>
              </a:rPr>
              <a:t>Sie sind oft mit erheblichen Veränderungen der Substanzen verbunden</a:t>
            </a:r>
          </a:p>
          <a:p>
            <a:pPr lvl="1">
              <a:defRPr/>
            </a:pPr>
            <a:r>
              <a:rPr lang="en-GB" dirty="0">
                <a:solidFill>
                  <a:srgbClr val="4C5F7E"/>
                </a:solidFill>
              </a:rPr>
              <a:t>Veränderungen des Zustands der Reaktionspartner</a:t>
            </a:r>
          </a:p>
          <a:p>
            <a:pPr lvl="1">
              <a:defRPr/>
            </a:pPr>
            <a:r>
              <a:rPr lang="en-GB" dirty="0">
                <a:solidFill>
                  <a:srgbClr val="4C5F7E"/>
                </a:solidFill>
              </a:rPr>
              <a:t>Farbe</a:t>
            </a:r>
          </a:p>
          <a:p>
            <a:pPr lvl="1">
              <a:defRPr/>
            </a:pPr>
            <a:r>
              <a:rPr lang="en-GB" dirty="0">
                <a:solidFill>
                  <a:srgbClr val="4C5F7E"/>
                </a:solidFill>
              </a:rPr>
              <a:t>Vielfalt der Reaktionstypen </a:t>
            </a:r>
          </a:p>
          <a:p>
            <a:pPr lvl="1">
              <a:defRPr/>
            </a:pPr>
            <a:r>
              <a:rPr lang="en-GB" dirty="0">
                <a:solidFill>
                  <a:srgbClr val="4C5F7E"/>
                </a:solidFill>
              </a:rPr>
              <a:t>usw</a:t>
            </a:r>
            <a:r>
              <a:rPr lang="en-GB" sz="2000" dirty="0">
                <a:solidFill>
                  <a:srgbClr val="4C5F7E"/>
                </a:solidFill>
              </a:rPr>
              <a:t>. </a:t>
            </a:r>
            <a:endParaRPr lang="en-GB" sz="2000" dirty="0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1"/>
          </p:nvPr>
        </p:nvSpPr>
        <p:spPr bwMode="auto"/>
        <p:txBody>
          <a:bodyPr/>
          <a:lstStyle/>
          <a:p>
            <a:pPr>
              <a:defRPr/>
            </a:pPr>
            <a:r>
              <a:rPr lang="es-ES_tradnl" sz="1200"/>
              <a:t>| </a:t>
            </a:r>
            <a:fld id="{9DD0088F-7E4A-9C4B-9ED2-72FAF1293163}" type="slidenum">
              <a:rPr lang="es-ES_tradnl"/>
              <a:t>11</a:t>
            </a:fld>
            <a:endParaRPr lang="es-ES_tradnl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 bwMode="auto">
          <a:xfrm>
            <a:off x="524879" y="538498"/>
            <a:ext cx="9477375" cy="647794"/>
          </a:xfrm>
        </p:spPr>
        <p:txBody>
          <a:bodyPr/>
          <a:lstStyle/>
          <a:p>
            <a:pPr>
              <a:defRPr/>
            </a:pPr>
            <a:r>
              <a:rPr lang="cs-CZ" dirty="0" err="1"/>
              <a:t>Der </a:t>
            </a:r>
            <a:r>
              <a:rPr lang="en-GB" dirty="0"/>
              <a:t>experimentelle Kalziumkreislauf</a:t>
            </a:r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1"/>
          </p:nvPr>
        </p:nvSpPr>
        <p:spPr bwMode="auto"/>
        <p:txBody>
          <a:bodyPr/>
          <a:lstStyle/>
          <a:p>
            <a:pPr>
              <a:defRPr/>
            </a:pPr>
            <a:r>
              <a:rPr lang="es-ES_tradnl" sz="1200"/>
              <a:t>| </a:t>
            </a:r>
            <a:fld id="{9DD0088F-7E4A-9C4B-9ED2-72FAF1293163}" type="slidenum">
              <a:rPr lang="es-ES_tradnl"/>
              <a:t>12</a:t>
            </a:fld>
            <a:endParaRPr lang="es-ES_tradnl"/>
          </a:p>
        </p:txBody>
      </p:sp>
      <p:pic>
        <p:nvPicPr>
          <p:cNvPr id="8" name="Obrázek 7" descr="Obsah obrázku země, zelená&#10;&#10;Popis byl vytvořen automaticky">
            <a:extLst>
              <a:ext uri="{FF2B5EF4-FFF2-40B4-BE49-F238E27FC236}">
                <a16:creationId xmlns:a16="http://schemas.microsoft.com/office/drawing/2014/main" id="{D8E08F01-9000-4DF6-A6AA-1077627E099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7203" t="11554" r="11428" b="38244"/>
          <a:stretch/>
        </p:blipFill>
        <p:spPr bwMode="auto">
          <a:xfrm>
            <a:off x="8219578" y="683833"/>
            <a:ext cx="3253561" cy="1517849"/>
          </a:xfrm>
          <a:prstGeom prst="rect">
            <a:avLst/>
          </a:prstGeom>
        </p:spPr>
      </p:pic>
      <p:pic>
        <p:nvPicPr>
          <p:cNvPr id="10" name="Obrázek 9">
            <a:extLst>
              <a:ext uri="{FF2B5EF4-FFF2-40B4-BE49-F238E27FC236}">
                <a16:creationId xmlns:a16="http://schemas.microsoft.com/office/drawing/2014/main" id="{25C3A74F-2CED-48A7-B448-8CA01D625EA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9838" t="32625" r="48228" b="18068"/>
          <a:stretch/>
        </p:blipFill>
        <p:spPr>
          <a:xfrm>
            <a:off x="656444" y="1340768"/>
            <a:ext cx="5443614" cy="3600401"/>
          </a:xfrm>
          <a:prstGeom prst="rect">
            <a:avLst/>
          </a:prstGeom>
        </p:spPr>
      </p:pic>
      <p:pic>
        <p:nvPicPr>
          <p:cNvPr id="12" name="Obrázek 11" descr="Obsah obrázku osoba&#10;&#10;Popis byl vytvořen automaticky">
            <a:extLst>
              <a:ext uri="{FF2B5EF4-FFF2-40B4-BE49-F238E27FC236}">
                <a16:creationId xmlns:a16="http://schemas.microsoft.com/office/drawing/2014/main" id="{D38766E5-7F1F-4B31-A89B-6A3B5B32208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40545" y="2293854"/>
            <a:ext cx="3232594" cy="1818334"/>
          </a:xfrm>
          <a:prstGeom prst="rect">
            <a:avLst/>
          </a:prstGeom>
        </p:spPr>
      </p:pic>
      <p:pic>
        <p:nvPicPr>
          <p:cNvPr id="14" name="Obrázek 13" descr="Obsah obrázku země, exteriér, nábytek, sedadlo&#10;&#10;Popis byl vytvořen automaticky">
            <a:extLst>
              <a:ext uri="{FF2B5EF4-FFF2-40B4-BE49-F238E27FC236}">
                <a16:creationId xmlns:a16="http://schemas.microsoft.com/office/drawing/2014/main" id="{D9AB841C-3BC6-4880-B1A2-2ED686C61C3E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b="7997"/>
          <a:stretch/>
        </p:blipFill>
        <p:spPr>
          <a:xfrm>
            <a:off x="8240544" y="4204360"/>
            <a:ext cx="3232593" cy="1672912"/>
          </a:xfrm>
          <a:prstGeom prst="rect">
            <a:avLst/>
          </a:prstGeom>
        </p:spPr>
      </p:pic>
      <p:sp>
        <p:nvSpPr>
          <p:cNvPr id="15" name="TextovéPole 14">
            <a:extLst>
              <a:ext uri="{FF2B5EF4-FFF2-40B4-BE49-F238E27FC236}">
                <a16:creationId xmlns:a16="http://schemas.microsoft.com/office/drawing/2014/main" id="{F047766E-14C8-4699-B57B-29E6F9AB3660}"/>
              </a:ext>
            </a:extLst>
          </p:cNvPr>
          <p:cNvSpPr txBox="1"/>
          <p:nvPr/>
        </p:nvSpPr>
        <p:spPr>
          <a:xfrm>
            <a:off x="4079776" y="1556391"/>
            <a:ext cx="15841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Kalkstein</a:t>
            </a:r>
          </a:p>
        </p:txBody>
      </p:sp>
      <p:sp>
        <p:nvSpPr>
          <p:cNvPr id="16" name="TextovéPole 15">
            <a:extLst>
              <a:ext uri="{FF2B5EF4-FFF2-40B4-BE49-F238E27FC236}">
                <a16:creationId xmlns:a16="http://schemas.microsoft.com/office/drawing/2014/main" id="{2C0CE68E-0D83-4EF9-879F-D326AB041B80}"/>
              </a:ext>
            </a:extLst>
          </p:cNvPr>
          <p:cNvSpPr txBox="1"/>
          <p:nvPr/>
        </p:nvSpPr>
        <p:spPr bwMode="auto">
          <a:xfrm>
            <a:off x="4295800" y="4019694"/>
            <a:ext cx="15841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err="1"/>
              <a:t>Kalk</a:t>
            </a:r>
            <a:endParaRPr lang="cs-CZ" dirty="0"/>
          </a:p>
        </p:txBody>
      </p:sp>
      <p:sp>
        <p:nvSpPr>
          <p:cNvPr id="17" name="TextovéPole 16">
            <a:extLst>
              <a:ext uri="{FF2B5EF4-FFF2-40B4-BE49-F238E27FC236}">
                <a16:creationId xmlns:a16="http://schemas.microsoft.com/office/drawing/2014/main" id="{D042E69F-7399-44C7-BCED-101FED80A7B9}"/>
              </a:ext>
            </a:extLst>
          </p:cNvPr>
          <p:cNvSpPr txBox="1"/>
          <p:nvPr/>
        </p:nvSpPr>
        <p:spPr bwMode="auto">
          <a:xfrm>
            <a:off x="945653" y="4019694"/>
            <a:ext cx="15841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err="1"/>
              <a:t>gelöschter </a:t>
            </a:r>
            <a:r>
              <a:rPr lang="cs-CZ" dirty="0"/>
              <a:t>Kalk</a:t>
            </a:r>
          </a:p>
        </p:txBody>
      </p:sp>
      <p:pic>
        <p:nvPicPr>
          <p:cNvPr id="7" name="Obrázek 6">
            <a:extLst>
              <a:ext uri="{FF2B5EF4-FFF2-40B4-BE49-F238E27FC236}">
                <a16:creationId xmlns:a16="http://schemas.microsoft.com/office/drawing/2014/main" id="{61A7AC63-D7B3-4D52-BAC0-6950792E97D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 bwMode="auto">
          <a:xfrm>
            <a:off x="335360" y="1442758"/>
            <a:ext cx="7531505" cy="3972484"/>
          </a:xfrm>
          <a:prstGeom prst="rect">
            <a:avLst/>
          </a:prstGeom>
        </p:spPr>
      </p:pic>
      <p:pic>
        <p:nvPicPr>
          <p:cNvPr id="19" name="Obrázek 18" descr="Obsah obrázku text, hrníček, nápoj&#10;&#10;Popis byl vytvořen automaticky">
            <a:extLst>
              <a:ext uri="{FF2B5EF4-FFF2-40B4-BE49-F238E27FC236}">
                <a16:creationId xmlns:a16="http://schemas.microsoft.com/office/drawing/2014/main" id="{23F0FF8E-6254-4032-BD76-33A202AC6A89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622000" y="3552240"/>
            <a:ext cx="1493195" cy="111989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 bwMode="auto">
          <a:xfrm>
            <a:off x="462337" y="591661"/>
            <a:ext cx="9539917" cy="647794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GB" dirty="0"/>
              <a:t>Die experimentellen Kupferzyklen</a:t>
            </a:r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1"/>
          </p:nvPr>
        </p:nvSpPr>
        <p:spPr bwMode="auto"/>
        <p:txBody>
          <a:bodyPr/>
          <a:lstStyle/>
          <a:p>
            <a:pPr>
              <a:defRPr/>
            </a:pPr>
            <a:r>
              <a:rPr lang="es-ES_tradnl" sz="1200"/>
              <a:t>| </a:t>
            </a:r>
            <a:fld id="{9DD0088F-7E4A-9C4B-9ED2-72FAF1293163}" type="slidenum">
              <a:rPr lang="es-ES_tradnl"/>
              <a:t>13</a:t>
            </a:fld>
            <a:endParaRPr lang="es-ES_tradnl"/>
          </a:p>
        </p:txBody>
      </p:sp>
      <p:pic>
        <p:nvPicPr>
          <p:cNvPr id="7" name="Obrázek 6">
            <a:extLst>
              <a:ext uri="{FF2B5EF4-FFF2-40B4-BE49-F238E27FC236}">
                <a16:creationId xmlns:a16="http://schemas.microsoft.com/office/drawing/2014/main" id="{331F238C-2095-4C45-85B5-AD513040835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839416" y="1340768"/>
            <a:ext cx="7627118" cy="3512733"/>
          </a:xfrm>
          <a:prstGeom prst="rect">
            <a:avLst/>
          </a:prstGeom>
        </p:spPr>
      </p:pic>
      <p:pic>
        <p:nvPicPr>
          <p:cNvPr id="8" name="Obrázek 7">
            <a:extLst>
              <a:ext uri="{FF2B5EF4-FFF2-40B4-BE49-F238E27FC236}">
                <a16:creationId xmlns:a16="http://schemas.microsoft.com/office/drawing/2014/main" id="{8CEDF5A2-80DB-4401-BE75-77AA0677CD2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839416" y="1218205"/>
            <a:ext cx="9322139" cy="3926240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10" name="TextovéPole 9">
            <a:extLst>
              <a:ext uri="{FF2B5EF4-FFF2-40B4-BE49-F238E27FC236}">
                <a16:creationId xmlns:a16="http://schemas.microsoft.com/office/drawing/2014/main" id="{5CDEA69D-6655-48FE-929E-D50173FEC512}"/>
              </a:ext>
            </a:extLst>
          </p:cNvPr>
          <p:cNvSpPr txBox="1"/>
          <p:nvPr/>
        </p:nvSpPr>
        <p:spPr>
          <a:xfrm>
            <a:off x="9431989" y="1944388"/>
            <a:ext cx="2232248" cy="461665"/>
          </a:xfrm>
          <a:prstGeom prst="rect">
            <a:avLst/>
          </a:prstGeom>
          <a:solidFill>
            <a:srgbClr val="00B0F0"/>
          </a:solidFill>
        </p:spPr>
        <p:txBody>
          <a:bodyPr wrap="square" rtlCol="0">
            <a:spAutoFit/>
          </a:bodyPr>
          <a:lstStyle/>
          <a:p>
            <a:r>
              <a:rPr lang="en-GB" sz="2400" dirty="0" err="1"/>
              <a:t>Fungizide</a:t>
            </a:r>
            <a:endParaRPr lang="en-GB" dirty="0"/>
          </a:p>
        </p:txBody>
      </p:sp>
      <p:sp>
        <p:nvSpPr>
          <p:cNvPr id="11" name="TextovéPole 10">
            <a:extLst>
              <a:ext uri="{FF2B5EF4-FFF2-40B4-BE49-F238E27FC236}">
                <a16:creationId xmlns:a16="http://schemas.microsoft.com/office/drawing/2014/main" id="{0615DC9B-917E-43E8-97AF-E7840D665A7A}"/>
              </a:ext>
            </a:extLst>
          </p:cNvPr>
          <p:cNvSpPr txBox="1"/>
          <p:nvPr/>
        </p:nvSpPr>
        <p:spPr bwMode="auto">
          <a:xfrm>
            <a:off x="9431989" y="4913476"/>
            <a:ext cx="2232248" cy="461665"/>
          </a:xfrm>
          <a:prstGeom prst="rect">
            <a:avLst/>
          </a:prstGeom>
          <a:solidFill>
            <a:srgbClr val="00B0F0"/>
          </a:solidFill>
        </p:spPr>
        <p:txBody>
          <a:bodyPr wrap="square" rtlCol="0">
            <a:spAutoFit/>
          </a:bodyPr>
          <a:lstStyle/>
          <a:p>
            <a:r>
              <a:rPr lang="cs-CZ" sz="2400" dirty="0" err="1"/>
              <a:t>Katalysator</a:t>
            </a:r>
            <a:endParaRPr lang="cs-CZ" dirty="0"/>
          </a:p>
        </p:txBody>
      </p:sp>
      <p:pic>
        <p:nvPicPr>
          <p:cNvPr id="1026" name="Picture 2" descr="Malachit">
            <a:extLst>
              <a:ext uri="{FF2B5EF4-FFF2-40B4-BE49-F238E27FC236}">
                <a16:creationId xmlns:a16="http://schemas.microsoft.com/office/drawing/2014/main" id="{D68CC2FC-E968-424E-8AA6-64B66770503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8265" y="4853501"/>
            <a:ext cx="1044360" cy="7862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Síran měďnatý – Wikipedie">
            <a:extLst>
              <a:ext uri="{FF2B5EF4-FFF2-40B4-BE49-F238E27FC236}">
                <a16:creationId xmlns:a16="http://schemas.microsoft.com/office/drawing/2014/main" id="{4122FECD-AEB1-43FA-8C6E-13A917ED6A8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368" y="1328633"/>
            <a:ext cx="1230094" cy="10250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Obrázek 13" descr="Obsah obrázku interiér, zeď, mixér, sklenice&#10;&#10;Popis byl vytvořen automaticky">
            <a:extLst>
              <a:ext uri="{FF2B5EF4-FFF2-40B4-BE49-F238E27FC236}">
                <a16:creationId xmlns:a16="http://schemas.microsoft.com/office/drawing/2014/main" id="{A5464075-01F6-438C-8865-A51503A4AE5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25974" y="2066413"/>
            <a:ext cx="549335" cy="534973"/>
          </a:xfrm>
          <a:prstGeom prst="rect">
            <a:avLst/>
          </a:prstGeom>
        </p:spPr>
      </p:pic>
      <p:sp>
        <p:nvSpPr>
          <p:cNvPr id="6" name="TextovéPole 5">
            <a:extLst>
              <a:ext uri="{FF2B5EF4-FFF2-40B4-BE49-F238E27FC236}">
                <a16:creationId xmlns:a16="http://schemas.microsoft.com/office/drawing/2014/main" id="{777968EC-671F-240B-8334-E35997AEB46D}"/>
              </a:ext>
            </a:extLst>
          </p:cNvPr>
          <p:cNvSpPr txBox="1"/>
          <p:nvPr/>
        </p:nvSpPr>
        <p:spPr bwMode="auto">
          <a:xfrm>
            <a:off x="2741307" y="4916248"/>
            <a:ext cx="2232248" cy="461665"/>
          </a:xfrm>
          <a:prstGeom prst="rect">
            <a:avLst/>
          </a:prstGeom>
          <a:solidFill>
            <a:srgbClr val="00B0F0"/>
          </a:solidFill>
        </p:spPr>
        <p:txBody>
          <a:bodyPr wrap="square" rtlCol="0">
            <a:spAutoFit/>
          </a:bodyPr>
          <a:lstStyle/>
          <a:p>
            <a:r>
              <a:rPr lang="cs-CZ" sz="2400" dirty="0"/>
              <a:t>Pigment</a:t>
            </a:r>
            <a:endParaRPr lang="en-GB" dirty="0"/>
          </a:p>
        </p:txBody>
      </p:sp>
      <p:pic>
        <p:nvPicPr>
          <p:cNvPr id="13" name="Obrázek 12" descr="Obsah obrázku interiér, hledání, zelená, rostlina&#10;&#10;Popis byl vytvořen automaticky">
            <a:extLst>
              <a:ext uri="{FF2B5EF4-FFF2-40B4-BE49-F238E27FC236}">
                <a16:creationId xmlns:a16="http://schemas.microsoft.com/office/drawing/2014/main" id="{A2432BB9-B950-317D-E858-389C966FC5F7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914022" y="4796800"/>
            <a:ext cx="1253308" cy="695016"/>
          </a:xfrm>
          <a:prstGeom prst="rect">
            <a:avLst/>
          </a:prstGeom>
        </p:spPr>
      </p:pic>
      <p:pic>
        <p:nvPicPr>
          <p:cNvPr id="16" name="Obrázek 15" descr="Obsah obrázku text&#10;&#10;Popis byl vytvořen automaticky">
            <a:extLst>
              <a:ext uri="{FF2B5EF4-FFF2-40B4-BE49-F238E27FC236}">
                <a16:creationId xmlns:a16="http://schemas.microsoft.com/office/drawing/2014/main" id="{C63B8010-B006-5F36-28FA-D1BF9762D2EC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flipH="1">
            <a:off x="8476906" y="1882860"/>
            <a:ext cx="493979" cy="10463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76962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 bwMode="auto">
          <a:xfrm>
            <a:off x="462337" y="556035"/>
            <a:ext cx="10344043" cy="647794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n-GB" b="1">
                <a:solidFill>
                  <a:srgbClr val="465C7A"/>
                </a:solidFill>
                <a:effectLst/>
                <a:latin typeface="Calibri" panose="020F0502020204030204" pitchFamily="34" charset="0"/>
                <a:ea typeface="BatangChe" panose="02030609000101010101" pitchFamily="49" charset="-127"/>
                <a:cs typeface="Arial" panose="020B0604020202020204" pitchFamily="34" charset="0"/>
              </a:rPr>
              <a:t>Neue Materialien: Wie lässt sich Material mit bestimmten Eigenschaften herstellen? Schleim! </a:t>
            </a:r>
            <a:endParaRPr lang="en-GB" sz="4000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1"/>
          </p:nvPr>
        </p:nvSpPr>
        <p:spPr bwMode="auto"/>
        <p:txBody>
          <a:bodyPr/>
          <a:lstStyle/>
          <a:p>
            <a:pPr>
              <a:defRPr/>
            </a:pPr>
            <a:r>
              <a:rPr lang="es-ES_tradnl" sz="1200"/>
              <a:t>| </a:t>
            </a:r>
            <a:fld id="{9DD0088F-7E4A-9C4B-9ED2-72FAF1293163}" type="slidenum">
              <a:rPr lang="es-ES_tradnl"/>
              <a:t>14</a:t>
            </a:fld>
            <a:endParaRPr lang="es-ES_tradnl"/>
          </a:p>
        </p:txBody>
      </p:sp>
      <p:pic>
        <p:nvPicPr>
          <p:cNvPr id="3" name="Obrázek 2">
            <a:extLst>
              <a:ext uri="{FF2B5EF4-FFF2-40B4-BE49-F238E27FC236}">
                <a16:creationId xmlns:a16="http://schemas.microsoft.com/office/drawing/2014/main" id="{96590016-1023-27A2-23E6-970AD07CA70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18459" y="1422809"/>
            <a:ext cx="6485673" cy="431297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65861974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 bwMode="auto">
          <a:xfrm>
            <a:off x="462337" y="591661"/>
            <a:ext cx="9539917" cy="647794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US" b="1" dirty="0">
                <a:solidFill>
                  <a:srgbClr val="465C7A"/>
                </a:solidFill>
                <a:effectLst/>
                <a:latin typeface="Calibri" panose="020F0502020204030204" pitchFamily="34" charset="0"/>
                <a:ea typeface="BatangChe" panose="02030609000101010101" pitchFamily="49" charset="-127"/>
                <a:cs typeface="Arial" panose="020B0604020202020204" pitchFamily="34" charset="0"/>
              </a:rPr>
              <a:t>Thermochemie: Ist Ihnen kalt? Wärmen Sie sich auf</a:t>
            </a:r>
            <a:endParaRPr lang="en-US" sz="4000" dirty="0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1"/>
          </p:nvPr>
        </p:nvSpPr>
        <p:spPr bwMode="auto"/>
        <p:txBody>
          <a:bodyPr/>
          <a:lstStyle/>
          <a:p>
            <a:pPr>
              <a:defRPr/>
            </a:pPr>
            <a:r>
              <a:rPr lang="es-ES_tradnl" sz="1200"/>
              <a:t>| </a:t>
            </a:r>
            <a:fld id="{9DD0088F-7E4A-9C4B-9ED2-72FAF1293163}" type="slidenum">
              <a:rPr lang="es-ES_tradnl"/>
              <a:t>15</a:t>
            </a:fld>
            <a:endParaRPr lang="es-ES_tradnl"/>
          </a:p>
        </p:txBody>
      </p:sp>
      <p:pic>
        <p:nvPicPr>
          <p:cNvPr id="3" name="Picture 4">
            <a:extLst>
              <a:ext uri="{FF2B5EF4-FFF2-40B4-BE49-F238E27FC236}">
                <a16:creationId xmlns:a16="http://schemas.microsoft.com/office/drawing/2014/main" id="{98DC5E4C-EA7B-36FC-675D-E5937817DB4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1016" y="1370083"/>
            <a:ext cx="7749968" cy="441924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56260869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 bwMode="auto">
          <a:xfrm>
            <a:off x="462337" y="558105"/>
            <a:ext cx="10267182" cy="647794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n-US" b="1" dirty="0">
                <a:solidFill>
                  <a:srgbClr val="465C7A"/>
                </a:solidFill>
                <a:effectLst/>
                <a:latin typeface="Calibri" panose="020F0502020204030204" pitchFamily="34" charset="0"/>
                <a:ea typeface="BatangChe" panose="02030609000101010101" pitchFamily="49" charset="-127"/>
                <a:cs typeface="Arial" panose="020B0604020202020204" pitchFamily="34" charset="0"/>
              </a:rPr>
              <a:t>Die Geschwindigkeit chemischer Reaktionen: Schneller oder langsamer – darum geht es</a:t>
            </a:r>
            <a:endParaRPr lang="en-US" sz="4000" dirty="0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1"/>
          </p:nvPr>
        </p:nvSpPr>
        <p:spPr bwMode="auto"/>
        <p:txBody>
          <a:bodyPr/>
          <a:lstStyle/>
          <a:p>
            <a:pPr>
              <a:defRPr/>
            </a:pPr>
            <a:r>
              <a:rPr lang="es-ES_tradnl" sz="1200"/>
              <a:t>| </a:t>
            </a:r>
            <a:fld id="{9DD0088F-7E4A-9C4B-9ED2-72FAF1293163}" type="slidenum">
              <a:rPr lang="es-ES_tradnl"/>
              <a:t>16</a:t>
            </a:fld>
            <a:endParaRPr lang="es-ES_tradnl"/>
          </a:p>
        </p:txBody>
      </p:sp>
      <p:pic>
        <p:nvPicPr>
          <p:cNvPr id="3" name="Obrázek 2">
            <a:extLst>
              <a:ext uri="{FF2B5EF4-FFF2-40B4-BE49-F238E27FC236}">
                <a16:creationId xmlns:a16="http://schemas.microsoft.com/office/drawing/2014/main" id="{207FC55B-5A55-9E59-31CF-4062B51D83C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2394"/>
          <a:stretch/>
        </p:blipFill>
        <p:spPr bwMode="auto">
          <a:xfrm>
            <a:off x="1994535" y="1476374"/>
            <a:ext cx="8202930" cy="1952625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4" name="Obrázek 3">
            <a:extLst>
              <a:ext uri="{FF2B5EF4-FFF2-40B4-BE49-F238E27FC236}">
                <a16:creationId xmlns:a16="http://schemas.microsoft.com/office/drawing/2014/main" id="{699964A8-5C6D-7181-C883-DE2627E8EAD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625"/>
          <a:stretch/>
        </p:blipFill>
        <p:spPr bwMode="auto">
          <a:xfrm>
            <a:off x="2585813" y="3571874"/>
            <a:ext cx="7020373" cy="2167663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64530287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 bwMode="auto">
          <a:xfrm>
            <a:off x="462337" y="558105"/>
            <a:ext cx="9805788" cy="647794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n-US" b="1" dirty="0">
                <a:solidFill>
                  <a:srgbClr val="465C7A"/>
                </a:solidFill>
                <a:effectLst/>
                <a:latin typeface="Calibri" panose="020F0502020204030204" pitchFamily="34" charset="0"/>
                <a:ea typeface="BatangChe" panose="02030609000101010101" pitchFamily="49" charset="-127"/>
                <a:cs typeface="Arial" panose="020B0604020202020204" pitchFamily="34" charset="0"/>
              </a:rPr>
              <a:t>Die Geschwindigkeit chemischer Reaktionen: Schneller oder langsamer – darum geht es</a:t>
            </a:r>
            <a:endParaRPr lang="en-US" sz="4000" dirty="0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1"/>
          </p:nvPr>
        </p:nvSpPr>
        <p:spPr bwMode="auto"/>
        <p:txBody>
          <a:bodyPr/>
          <a:lstStyle/>
          <a:p>
            <a:pPr>
              <a:defRPr/>
            </a:pPr>
            <a:r>
              <a:rPr lang="es-ES_tradnl" sz="1200"/>
              <a:t>| </a:t>
            </a:r>
            <a:fld id="{9DD0088F-7E4A-9C4B-9ED2-72FAF1293163}" type="slidenum">
              <a:rPr lang="es-ES_tradnl"/>
              <a:t>17</a:t>
            </a:fld>
            <a:endParaRPr lang="es-ES_tradnl"/>
          </a:p>
        </p:txBody>
      </p:sp>
      <p:pic>
        <p:nvPicPr>
          <p:cNvPr id="6" name="Obrázek 5">
            <a:extLst>
              <a:ext uri="{FF2B5EF4-FFF2-40B4-BE49-F238E27FC236}">
                <a16:creationId xmlns:a16="http://schemas.microsoft.com/office/drawing/2014/main" id="{93316F90-8174-395E-AC38-A14B3346DD2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144" r="-100"/>
          <a:stretch/>
        </p:blipFill>
        <p:spPr bwMode="auto">
          <a:xfrm>
            <a:off x="2203373" y="1397866"/>
            <a:ext cx="7798881" cy="4332488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45480896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A99C2281-472B-BFF9-0AD4-796812CF46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3600" dirty="0"/>
              <a:t>Pädagogik des interdisziplinären Ansatzes in MINT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64B4DA4E-A057-3F45-A20A-6DBA43B20C9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342900" lvl="0" indent="-342900" algn="just">
              <a:buFont typeface="Symbol" panose="05050102010706020507" pitchFamily="18" charset="2"/>
              <a:buChar char=""/>
            </a:pPr>
            <a:r>
              <a:rPr lang="en-GB" sz="3200" dirty="0">
                <a:solidFill>
                  <a:srgbClr val="25487B"/>
                </a:solidFill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forschendes Lernen, experimentelles Lernen, projektbasiertes Lernen,</a:t>
            </a:r>
            <a:endParaRPr lang="cs-CZ" sz="3200" dirty="0">
              <a:solidFill>
                <a:srgbClr val="25487B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buFont typeface="Symbol" panose="05050102010706020507" pitchFamily="18" charset="2"/>
              <a:buChar char=""/>
            </a:pPr>
            <a:r>
              <a:rPr lang="en-GB" sz="3200" dirty="0">
                <a:solidFill>
                  <a:srgbClr val="25487B"/>
                </a:solidFill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realer Kontext,</a:t>
            </a:r>
            <a:endParaRPr lang="cs-CZ" sz="3200" dirty="0">
              <a:solidFill>
                <a:srgbClr val="25487B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buFont typeface="Symbol" panose="05050102010706020507" pitchFamily="18" charset="2"/>
              <a:buChar char=""/>
            </a:pPr>
            <a:r>
              <a:rPr lang="en-GB" sz="3200" dirty="0">
                <a:solidFill>
                  <a:srgbClr val="25487B"/>
                </a:solidFill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interdisziplinäre Verbindungen zwischen MINT-Fächern,</a:t>
            </a:r>
            <a:endParaRPr lang="cs-CZ" sz="3200" dirty="0">
              <a:solidFill>
                <a:srgbClr val="25487B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buFont typeface="Symbol" panose="05050102010706020507" pitchFamily="18" charset="2"/>
              <a:buChar char=""/>
            </a:pPr>
            <a:r>
              <a:rPr lang="en-GB" sz="3200" dirty="0">
                <a:solidFill>
                  <a:srgbClr val="25487B"/>
                </a:solidFill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Berücksichtigung von Nachhaltigkeit und ethischen Ansätzen, </a:t>
            </a:r>
            <a:endParaRPr lang="cs-CZ" sz="3200" dirty="0">
              <a:solidFill>
                <a:srgbClr val="25487B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buFont typeface="Symbol" panose="05050102010706020507" pitchFamily="18" charset="2"/>
              <a:buChar char=""/>
            </a:pPr>
            <a:r>
              <a:rPr lang="en-GB" sz="3200" dirty="0">
                <a:solidFill>
                  <a:srgbClr val="25487B"/>
                </a:solidFill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Vielfalt der </a:t>
            </a:r>
            <a:r>
              <a:rPr lang="en-GB" sz="3200" dirty="0" err="1">
                <a:solidFill>
                  <a:srgbClr val="25487B"/>
                </a:solidFill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SchülerInnen</a:t>
            </a:r>
            <a:r>
              <a:rPr lang="en-GB" sz="3200" dirty="0">
                <a:solidFill>
                  <a:srgbClr val="25487B"/>
                </a:solidFill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</a:t>
            </a:r>
            <a:endParaRPr lang="cs-CZ" sz="3200" dirty="0">
              <a:solidFill>
                <a:srgbClr val="25487B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s-ES_tradnl" sz="3200" dirty="0">
                <a:solidFill>
                  <a:srgbClr val="25487B"/>
                </a:solidFill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digitale Tools zur Vertiefung des Verständnisses.</a:t>
            </a:r>
            <a:endParaRPr lang="cs-CZ" sz="4400" dirty="0">
              <a:solidFill>
                <a:srgbClr val="25487B"/>
              </a:solidFill>
            </a:endParaRPr>
          </a:p>
        </p:txBody>
      </p:sp>
      <p:sp>
        <p:nvSpPr>
          <p:cNvPr id="4" name="Zástupný symbol pro číslo snímku 3">
            <a:extLst>
              <a:ext uri="{FF2B5EF4-FFF2-40B4-BE49-F238E27FC236}">
                <a16:creationId xmlns:a16="http://schemas.microsoft.com/office/drawing/2014/main" id="{85CC5879-B8FD-5209-E37E-639A31694D4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r>
              <a:rPr lang="es-ES_tradnl" sz="1200"/>
              <a:t>| </a:t>
            </a:r>
            <a:fld id="{9DD0088F-7E4A-9C4B-9ED2-72FAF1293163}" type="slidenum">
              <a:rPr lang="es-ES_tradnl" smtClean="0"/>
              <a:t>18</a:t>
            </a:fld>
            <a:endParaRPr lang="es-ES_tradnl" dirty="0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06FACBB9-4C73-E177-5DA3-0C75862427C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 algn="r"/>
            <a:r>
              <a:rPr lang="en-US">
                <a:solidFill>
                  <a:srgbClr val="CC023B"/>
                </a:solidFill>
              </a:rPr>
              <a:t>STEMkey</a:t>
            </a:r>
            <a:endParaRPr lang="en-US" dirty="0">
              <a:solidFill>
                <a:srgbClr val="CC023B"/>
              </a:solidFill>
            </a:endParaRPr>
          </a:p>
        </p:txBody>
      </p:sp>
      <p:pic>
        <p:nvPicPr>
          <p:cNvPr id="7" name="Obrázek 6">
            <a:extLst>
              <a:ext uri="{FF2B5EF4-FFF2-40B4-BE49-F238E27FC236}">
                <a16:creationId xmlns:a16="http://schemas.microsoft.com/office/drawing/2014/main" id="{5B9536A9-0571-4DE7-6881-F55CFEC46A9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25825" y="3781296"/>
            <a:ext cx="1865376" cy="18653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994868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59E87732-506E-4B50-A613-CC0F396C84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420442"/>
            <a:ext cx="10972800" cy="744689"/>
          </a:xfrm>
        </p:spPr>
        <p:txBody>
          <a:bodyPr>
            <a:normAutofit/>
          </a:bodyPr>
          <a:lstStyle/>
          <a:p>
            <a:r>
              <a:rPr lang="en-GB"/>
              <a:t>Standardthema für den Chemieunterricht – Chemische Reaktionen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D2504411-5261-4734-8501-03AE2EE25A1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1600201"/>
            <a:ext cx="10972800" cy="4115229"/>
          </a:xfrm>
        </p:spPr>
        <p:txBody>
          <a:bodyPr>
            <a:normAutofit fontScale="85000" lnSpcReduction="10000"/>
          </a:bodyPr>
          <a:lstStyle/>
          <a:p>
            <a:r>
              <a:rPr lang="en-GB" i="1" dirty="0">
                <a:solidFill>
                  <a:srgbClr val="92D050"/>
                </a:solidFill>
              </a:rPr>
              <a:t>„</a:t>
            </a:r>
            <a:r>
              <a:rPr lang="en-GB" i="1" dirty="0" err="1">
                <a:solidFill>
                  <a:srgbClr val="92D050"/>
                </a:solidFill>
              </a:rPr>
              <a:t>Chemische</a:t>
            </a:r>
            <a:r>
              <a:rPr lang="en-GB" i="1" dirty="0">
                <a:solidFill>
                  <a:srgbClr val="92D050"/>
                </a:solidFill>
              </a:rPr>
              <a:t> </a:t>
            </a:r>
            <a:r>
              <a:rPr lang="en-GB" i="1" dirty="0" err="1">
                <a:solidFill>
                  <a:srgbClr val="92D050"/>
                </a:solidFill>
              </a:rPr>
              <a:t>Reaktionen</a:t>
            </a:r>
            <a:r>
              <a:rPr lang="en-GB" i="1" dirty="0">
                <a:solidFill>
                  <a:srgbClr val="92D050"/>
                </a:solidFill>
              </a:rPr>
              <a:t> </a:t>
            </a:r>
            <a:r>
              <a:rPr lang="en-GB" i="1" dirty="0" err="1">
                <a:solidFill>
                  <a:srgbClr val="92D050"/>
                </a:solidFill>
              </a:rPr>
              <a:t>können</a:t>
            </a:r>
            <a:r>
              <a:rPr lang="en-GB" i="1" dirty="0">
                <a:solidFill>
                  <a:srgbClr val="92D050"/>
                </a:solidFill>
              </a:rPr>
              <a:t> </a:t>
            </a:r>
            <a:r>
              <a:rPr lang="en-GB" i="1" dirty="0" err="1">
                <a:solidFill>
                  <a:srgbClr val="92D050"/>
                </a:solidFill>
              </a:rPr>
              <a:t>als</a:t>
            </a:r>
            <a:r>
              <a:rPr lang="en-GB" i="1" dirty="0">
                <a:solidFill>
                  <a:srgbClr val="92D050"/>
                </a:solidFill>
              </a:rPr>
              <a:t> </a:t>
            </a:r>
            <a:r>
              <a:rPr lang="en-GB" i="1" dirty="0" err="1">
                <a:solidFill>
                  <a:srgbClr val="92D050"/>
                </a:solidFill>
              </a:rPr>
              <a:t>Prozesse</a:t>
            </a:r>
            <a:r>
              <a:rPr lang="en-GB" i="1" dirty="0">
                <a:solidFill>
                  <a:srgbClr val="92D050"/>
                </a:solidFill>
              </a:rPr>
              <a:t> </a:t>
            </a:r>
            <a:r>
              <a:rPr lang="en-GB" i="1" dirty="0" err="1">
                <a:solidFill>
                  <a:srgbClr val="92D050"/>
                </a:solidFill>
              </a:rPr>
              <a:t>betrachtet</a:t>
            </a:r>
            <a:r>
              <a:rPr lang="en-GB" i="1" dirty="0">
                <a:solidFill>
                  <a:srgbClr val="92D050"/>
                </a:solidFill>
              </a:rPr>
              <a:t> </a:t>
            </a:r>
            <a:r>
              <a:rPr lang="en-GB" i="1" dirty="0" err="1">
                <a:solidFill>
                  <a:srgbClr val="92D050"/>
                </a:solidFill>
              </a:rPr>
              <a:t>werden</a:t>
            </a:r>
            <a:r>
              <a:rPr lang="en-GB" i="1" dirty="0">
                <a:solidFill>
                  <a:srgbClr val="92D050"/>
                </a:solidFill>
              </a:rPr>
              <a:t>, die </a:t>
            </a:r>
            <a:r>
              <a:rPr lang="en-GB" i="1" dirty="0" err="1">
                <a:solidFill>
                  <a:srgbClr val="92D050"/>
                </a:solidFill>
              </a:rPr>
              <a:t>auftreten</a:t>
            </a:r>
            <a:r>
              <a:rPr lang="en-GB" i="1" dirty="0">
                <a:solidFill>
                  <a:srgbClr val="92D050"/>
                </a:solidFill>
              </a:rPr>
              <a:t>, </a:t>
            </a:r>
            <a:r>
              <a:rPr lang="en-GB" i="1" dirty="0" err="1">
                <a:solidFill>
                  <a:srgbClr val="92D050"/>
                </a:solidFill>
              </a:rPr>
              <a:t>wenn</a:t>
            </a:r>
            <a:r>
              <a:rPr lang="en-GB" i="1" dirty="0">
                <a:solidFill>
                  <a:srgbClr val="92D050"/>
                </a:solidFill>
              </a:rPr>
              <a:t> </a:t>
            </a:r>
            <a:r>
              <a:rPr lang="en-GB" i="1" dirty="0" err="1">
                <a:solidFill>
                  <a:srgbClr val="92D050"/>
                </a:solidFill>
              </a:rPr>
              <a:t>sich</a:t>
            </a:r>
            <a:r>
              <a:rPr lang="en-GB" i="1" dirty="0">
                <a:solidFill>
                  <a:srgbClr val="92D050"/>
                </a:solidFill>
              </a:rPr>
              <a:t> die </a:t>
            </a:r>
            <a:r>
              <a:rPr lang="en-GB" i="1" dirty="0" err="1">
                <a:solidFill>
                  <a:srgbClr val="92D050"/>
                </a:solidFill>
              </a:rPr>
              <a:t>Zusammensetzung</a:t>
            </a:r>
            <a:r>
              <a:rPr lang="en-GB" i="1" dirty="0">
                <a:solidFill>
                  <a:srgbClr val="92D050"/>
                </a:solidFill>
              </a:rPr>
              <a:t> von </a:t>
            </a:r>
            <a:r>
              <a:rPr lang="en-GB" i="1" dirty="0" err="1">
                <a:solidFill>
                  <a:srgbClr val="92D050"/>
                </a:solidFill>
              </a:rPr>
              <a:t>Stoffen</a:t>
            </a:r>
            <a:r>
              <a:rPr lang="en-GB" i="1" dirty="0">
                <a:solidFill>
                  <a:srgbClr val="92D050"/>
                </a:solidFill>
              </a:rPr>
              <a:t> </a:t>
            </a:r>
            <a:r>
              <a:rPr lang="en-GB" i="1" dirty="0" err="1">
                <a:solidFill>
                  <a:srgbClr val="92D050"/>
                </a:solidFill>
              </a:rPr>
              <a:t>verändert</a:t>
            </a:r>
            <a:r>
              <a:rPr lang="en-GB" i="1" dirty="0">
                <a:solidFill>
                  <a:srgbClr val="92D050"/>
                </a:solidFill>
              </a:rPr>
              <a:t>. Um </a:t>
            </a:r>
            <a:r>
              <a:rPr lang="en-GB" i="1" dirty="0" err="1">
                <a:solidFill>
                  <a:srgbClr val="92D050"/>
                </a:solidFill>
              </a:rPr>
              <a:t>chemische</a:t>
            </a:r>
            <a:r>
              <a:rPr lang="en-GB" i="1" dirty="0">
                <a:solidFill>
                  <a:srgbClr val="92D050"/>
                </a:solidFill>
              </a:rPr>
              <a:t> </a:t>
            </a:r>
            <a:r>
              <a:rPr lang="en-GB" i="1" dirty="0" err="1">
                <a:solidFill>
                  <a:srgbClr val="92D050"/>
                </a:solidFill>
              </a:rPr>
              <a:t>Reaktionen</a:t>
            </a:r>
            <a:r>
              <a:rPr lang="en-GB" i="1" dirty="0">
                <a:solidFill>
                  <a:srgbClr val="92D050"/>
                </a:solidFill>
              </a:rPr>
              <a:t> verstehen </a:t>
            </a:r>
            <a:r>
              <a:rPr lang="en-GB" i="1" dirty="0" err="1">
                <a:solidFill>
                  <a:srgbClr val="92D050"/>
                </a:solidFill>
              </a:rPr>
              <a:t>zu</a:t>
            </a:r>
            <a:r>
              <a:rPr lang="en-GB" i="1" dirty="0">
                <a:solidFill>
                  <a:srgbClr val="92D050"/>
                </a:solidFill>
              </a:rPr>
              <a:t> </a:t>
            </a:r>
            <a:r>
              <a:rPr lang="en-GB" i="1" dirty="0" err="1">
                <a:solidFill>
                  <a:srgbClr val="92D050"/>
                </a:solidFill>
              </a:rPr>
              <a:t>können</a:t>
            </a:r>
            <a:r>
              <a:rPr lang="en-GB" i="1" dirty="0">
                <a:solidFill>
                  <a:srgbClr val="92D050"/>
                </a:solidFill>
              </a:rPr>
              <a:t>, muss man die </a:t>
            </a:r>
            <a:r>
              <a:rPr lang="en-GB" i="1" dirty="0" err="1">
                <a:solidFill>
                  <a:srgbClr val="92D050"/>
                </a:solidFill>
              </a:rPr>
              <a:t>wichtigsten</a:t>
            </a:r>
            <a:r>
              <a:rPr lang="en-GB" i="1" dirty="0">
                <a:solidFill>
                  <a:srgbClr val="92D050"/>
                </a:solidFill>
              </a:rPr>
              <a:t> </a:t>
            </a:r>
            <a:r>
              <a:rPr lang="en-GB" i="1" dirty="0" err="1">
                <a:solidFill>
                  <a:srgbClr val="92D050"/>
                </a:solidFill>
              </a:rPr>
              <a:t>Reaktionstypen</a:t>
            </a:r>
            <a:r>
              <a:rPr lang="en-GB" i="1" dirty="0">
                <a:solidFill>
                  <a:srgbClr val="92D050"/>
                </a:solidFill>
              </a:rPr>
              <a:t> </a:t>
            </a:r>
            <a:r>
              <a:rPr lang="en-GB" i="1" dirty="0" err="1">
                <a:solidFill>
                  <a:srgbClr val="92D050"/>
                </a:solidFill>
              </a:rPr>
              <a:t>kennen</a:t>
            </a:r>
            <a:r>
              <a:rPr lang="en-GB" i="1" dirty="0">
                <a:solidFill>
                  <a:srgbClr val="92D050"/>
                </a:solidFill>
              </a:rPr>
              <a:t>.“</a:t>
            </a:r>
          </a:p>
          <a:p>
            <a:r>
              <a:rPr lang="en-GB" dirty="0" err="1"/>
              <a:t>Traditioneller</a:t>
            </a:r>
            <a:r>
              <a:rPr lang="en-GB" dirty="0"/>
              <a:t> </a:t>
            </a:r>
            <a:r>
              <a:rPr lang="en-GB" dirty="0" err="1"/>
              <a:t>Chemieunterricht</a:t>
            </a:r>
            <a:r>
              <a:rPr lang="en-GB" dirty="0"/>
              <a:t> = </a:t>
            </a:r>
            <a:r>
              <a:rPr lang="en-GB" dirty="0" err="1"/>
              <a:t>Vorführung</a:t>
            </a:r>
            <a:r>
              <a:rPr lang="en-GB" dirty="0"/>
              <a:t> </a:t>
            </a:r>
            <a:r>
              <a:rPr lang="en-GB" dirty="0" err="1"/>
              <a:t>eines</a:t>
            </a:r>
            <a:r>
              <a:rPr lang="en-GB" dirty="0"/>
              <a:t> </a:t>
            </a:r>
            <a:r>
              <a:rPr lang="en-GB" dirty="0" err="1"/>
              <a:t>Beispiels</a:t>
            </a:r>
            <a:r>
              <a:rPr lang="en-GB" dirty="0"/>
              <a:t> und </a:t>
            </a:r>
            <a:r>
              <a:rPr lang="en-GB" dirty="0" err="1"/>
              <a:t>anschließende</a:t>
            </a:r>
            <a:r>
              <a:rPr lang="en-GB" dirty="0"/>
              <a:t> </a:t>
            </a:r>
            <a:r>
              <a:rPr lang="en-GB" dirty="0" err="1"/>
              <a:t>chemische</a:t>
            </a:r>
            <a:r>
              <a:rPr lang="en-GB" dirty="0"/>
              <a:t> </a:t>
            </a:r>
            <a:r>
              <a:rPr lang="en-GB" dirty="0" err="1"/>
              <a:t>Gleichungen</a:t>
            </a:r>
            <a:r>
              <a:rPr lang="en-GB" dirty="0"/>
              <a:t> </a:t>
            </a:r>
            <a:r>
              <a:rPr lang="en-GB" dirty="0" err="1"/>
              <a:t>ohne</a:t>
            </a:r>
            <a:r>
              <a:rPr lang="en-GB" dirty="0"/>
              <a:t> </a:t>
            </a:r>
            <a:r>
              <a:rPr lang="en-GB" dirty="0" err="1"/>
              <a:t>direkten</a:t>
            </a:r>
            <a:r>
              <a:rPr lang="en-GB" dirty="0"/>
              <a:t> </a:t>
            </a:r>
            <a:r>
              <a:rPr lang="en-GB" dirty="0" err="1"/>
              <a:t>Bezug</a:t>
            </a:r>
            <a:r>
              <a:rPr lang="en-GB" dirty="0"/>
              <a:t> </a:t>
            </a:r>
            <a:r>
              <a:rPr lang="en-GB" dirty="0" err="1"/>
              <a:t>zu</a:t>
            </a:r>
            <a:r>
              <a:rPr lang="en-GB" dirty="0"/>
              <a:t> </a:t>
            </a:r>
            <a:r>
              <a:rPr lang="en-GB" dirty="0" err="1"/>
              <a:t>experimentellen</a:t>
            </a:r>
            <a:r>
              <a:rPr lang="en-GB" dirty="0"/>
              <a:t> </a:t>
            </a:r>
            <a:r>
              <a:rPr lang="en-GB" dirty="0" err="1"/>
              <a:t>Aktivitäten</a:t>
            </a:r>
            <a:endParaRPr lang="en-GB" dirty="0"/>
          </a:p>
          <a:p>
            <a:r>
              <a:rPr lang="en-GB" dirty="0" err="1"/>
              <a:t>Klassifizierung</a:t>
            </a:r>
            <a:r>
              <a:rPr lang="en-GB" dirty="0"/>
              <a:t> </a:t>
            </a:r>
            <a:r>
              <a:rPr lang="en-GB" dirty="0" err="1"/>
              <a:t>chemischer</a:t>
            </a:r>
            <a:r>
              <a:rPr lang="en-GB" dirty="0"/>
              <a:t> </a:t>
            </a:r>
            <a:r>
              <a:rPr lang="en-GB" dirty="0" err="1"/>
              <a:t>Reaktionen</a:t>
            </a:r>
            <a:r>
              <a:rPr lang="en-GB" dirty="0"/>
              <a:t> </a:t>
            </a:r>
          </a:p>
          <a:p>
            <a:r>
              <a:rPr lang="en-GB" dirty="0" err="1"/>
              <a:t>Formale</a:t>
            </a:r>
            <a:r>
              <a:rPr lang="en-GB" dirty="0"/>
              <a:t> </a:t>
            </a:r>
            <a:r>
              <a:rPr lang="en-GB" dirty="0" err="1"/>
              <a:t>Seite</a:t>
            </a:r>
            <a:r>
              <a:rPr lang="en-GB" dirty="0"/>
              <a:t> der </a:t>
            </a:r>
            <a:r>
              <a:rPr lang="en-GB" dirty="0" err="1"/>
              <a:t>Beschreibung</a:t>
            </a:r>
            <a:r>
              <a:rPr lang="en-GB" dirty="0"/>
              <a:t> </a:t>
            </a:r>
          </a:p>
          <a:p>
            <a:r>
              <a:rPr lang="en-GB" dirty="0"/>
              <a:t>Starker </a:t>
            </a:r>
            <a:r>
              <a:rPr lang="en-GB" dirty="0" err="1"/>
              <a:t>Bezug</a:t>
            </a:r>
            <a:r>
              <a:rPr lang="en-GB" dirty="0"/>
              <a:t> </a:t>
            </a:r>
            <a:r>
              <a:rPr lang="en-GB" dirty="0" err="1"/>
              <a:t>zur</a:t>
            </a:r>
            <a:r>
              <a:rPr lang="en-GB" dirty="0"/>
              <a:t> </a:t>
            </a:r>
            <a:r>
              <a:rPr lang="en-GB" dirty="0" err="1"/>
              <a:t>chemischen</a:t>
            </a:r>
            <a:r>
              <a:rPr lang="en-GB" dirty="0"/>
              <a:t> </a:t>
            </a:r>
            <a:r>
              <a:rPr lang="en-GB" dirty="0" err="1"/>
              <a:t>Nomenklatur</a:t>
            </a:r>
            <a:endParaRPr lang="en-GB" dirty="0"/>
          </a:p>
          <a:p>
            <a:r>
              <a:rPr lang="en-GB" dirty="0" err="1"/>
              <a:t>Verwendung</a:t>
            </a:r>
            <a:r>
              <a:rPr lang="en-GB" dirty="0"/>
              <a:t> </a:t>
            </a:r>
            <a:r>
              <a:rPr lang="en-GB" dirty="0" err="1"/>
              <a:t>mathematischer</a:t>
            </a:r>
            <a:r>
              <a:rPr lang="en-GB" dirty="0"/>
              <a:t> </a:t>
            </a:r>
            <a:r>
              <a:rPr lang="en-GB" dirty="0" err="1"/>
              <a:t>Fähigkeiten</a:t>
            </a:r>
            <a:r>
              <a:rPr lang="en-GB" dirty="0"/>
              <a:t>, </a:t>
            </a:r>
            <a:r>
              <a:rPr lang="en-GB" dirty="0" err="1"/>
              <a:t>aber</a:t>
            </a:r>
            <a:r>
              <a:rPr lang="en-GB" dirty="0"/>
              <a:t>... (</a:t>
            </a:r>
            <a:r>
              <a:rPr lang="en-GB" dirty="0" err="1"/>
              <a:t>nicht</a:t>
            </a:r>
            <a:r>
              <a:rPr lang="en-GB" dirty="0"/>
              <a:t> </a:t>
            </a:r>
            <a:r>
              <a:rPr lang="en-GB" dirty="0" err="1"/>
              <a:t>alles</a:t>
            </a:r>
            <a:r>
              <a:rPr lang="en-GB" dirty="0"/>
              <a:t> </a:t>
            </a:r>
            <a:r>
              <a:rPr lang="en-GB" dirty="0" err="1"/>
              <a:t>basiert</a:t>
            </a:r>
            <a:r>
              <a:rPr lang="en-GB" dirty="0"/>
              <a:t> auf </a:t>
            </a:r>
            <a:r>
              <a:rPr lang="en-GB" dirty="0" err="1"/>
              <a:t>Berechnungen</a:t>
            </a:r>
            <a:r>
              <a:rPr lang="en-GB" dirty="0"/>
              <a:t>) </a:t>
            </a:r>
          </a:p>
        </p:txBody>
      </p:sp>
      <p:sp>
        <p:nvSpPr>
          <p:cNvPr id="4" name="Zástupný symbol pro číslo snímku 3">
            <a:extLst>
              <a:ext uri="{FF2B5EF4-FFF2-40B4-BE49-F238E27FC236}">
                <a16:creationId xmlns:a16="http://schemas.microsoft.com/office/drawing/2014/main" id="{B55E96F6-6EC7-4C95-8B91-1AA4B1F1777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10806380" y="55317"/>
            <a:ext cx="784821" cy="365125"/>
          </a:xfrm>
        </p:spPr>
        <p:txBody>
          <a:bodyPr/>
          <a:lstStyle/>
          <a:p>
            <a:r>
              <a:rPr lang="en-GB"/>
              <a:t>| </a:t>
            </a:r>
            <a:fld id="{9DD0088F-7E4A-9C4B-9ED2-72FAF1293163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42479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4C2C1247-C866-42F9-8A78-370CBC8ECE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Klassifizierung chemischer Reaktionen I (nach äußeren Veränderungen)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7527DC3B-0D9B-4174-A2AB-8D0408AF74A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724535" lvl="1" indent="-358775" eaLnBrk="1" fontAlgn="auto" hangingPunct="1">
              <a:spcAft>
                <a:spcPts val="0"/>
              </a:spcAft>
              <a:buClr>
                <a:schemeClr val="accent1">
                  <a:lumMod val="50000"/>
                </a:schemeClr>
              </a:buClr>
              <a:buFont typeface="Wingdings 2"/>
              <a:buChar char=""/>
              <a:defRPr/>
            </a:pPr>
            <a:r>
              <a:rPr lang="en-GB" sz="2800" dirty="0"/>
              <a:t>Verbindung (Synthese): Fe + S → </a:t>
            </a:r>
            <a:r>
              <a:rPr lang="en-GB" sz="2800" dirty="0" err="1"/>
              <a:t>FeS</a:t>
            </a:r>
            <a:endParaRPr lang="en-GB" sz="2800" dirty="0"/>
          </a:p>
          <a:p>
            <a:pPr marL="724535" lvl="1" indent="-358775" eaLnBrk="1" fontAlgn="auto" hangingPunct="1">
              <a:spcAft>
                <a:spcPts val="0"/>
              </a:spcAft>
              <a:buClr>
                <a:schemeClr val="accent1">
                  <a:lumMod val="50000"/>
                </a:schemeClr>
              </a:buClr>
              <a:buFont typeface="Wingdings 2"/>
              <a:buChar char=""/>
              <a:defRPr/>
            </a:pPr>
            <a:r>
              <a:rPr lang="en-GB" sz="2800" dirty="0"/>
              <a:t>Zersetzung (Analyse): 2 </a:t>
            </a:r>
            <a:r>
              <a:rPr lang="en-GB" sz="2800" dirty="0" err="1"/>
              <a:t>HgO </a:t>
            </a:r>
            <a:r>
              <a:rPr lang="en-GB" sz="2800" dirty="0"/>
              <a:t>→  2 Hg + O</a:t>
            </a:r>
            <a:r>
              <a:rPr lang="en-GB" sz="2800" baseline="-25000" dirty="0"/>
              <a:t>2</a:t>
            </a:r>
          </a:p>
          <a:p>
            <a:pPr marL="724535" lvl="1" indent="-358775" eaLnBrk="1" fontAlgn="auto" hangingPunct="1">
              <a:spcAft>
                <a:spcPts val="0"/>
              </a:spcAft>
              <a:buClr>
                <a:schemeClr val="accent1">
                  <a:lumMod val="50000"/>
                </a:schemeClr>
              </a:buClr>
              <a:buFont typeface="Wingdings 2"/>
              <a:buChar char=""/>
              <a:defRPr/>
            </a:pPr>
            <a:r>
              <a:rPr lang="en-GB" sz="2800" dirty="0"/>
              <a:t>Ersetzung (Substitution): Fe + CuSO</a:t>
            </a:r>
            <a:r>
              <a:rPr lang="en-GB" sz="2800" baseline="-25000" dirty="0"/>
              <a:t>4</a:t>
            </a:r>
            <a:r>
              <a:rPr lang="en-GB" sz="2800" dirty="0"/>
              <a:t> → FeSO</a:t>
            </a:r>
            <a:r>
              <a:rPr lang="en-GB" sz="2800" baseline="-25000" dirty="0"/>
              <a:t>4</a:t>
            </a:r>
            <a:r>
              <a:rPr lang="en-GB" sz="2800" dirty="0"/>
              <a:t> + Cu</a:t>
            </a:r>
          </a:p>
          <a:p>
            <a:pPr marL="724535" lvl="1" indent="-358775" eaLnBrk="1" fontAlgn="auto" hangingPunct="1">
              <a:spcAft>
                <a:spcPts val="0"/>
              </a:spcAft>
              <a:buClr>
                <a:schemeClr val="accent1">
                  <a:lumMod val="50000"/>
                </a:schemeClr>
              </a:buClr>
              <a:buFont typeface="Wingdings 2"/>
              <a:buChar char=""/>
              <a:defRPr/>
            </a:pPr>
            <a:r>
              <a:rPr lang="en-GB" sz="2800" dirty="0"/>
              <a:t>Doppelte Substitution (Umwandlung): NaCl + AgNO</a:t>
            </a:r>
            <a:r>
              <a:rPr lang="en-GB" sz="2800" baseline="-25000" dirty="0"/>
              <a:t>3</a:t>
            </a:r>
            <a:r>
              <a:rPr lang="en-GB" sz="2800" dirty="0"/>
              <a:t> → AgCl + NaNO</a:t>
            </a:r>
            <a:r>
              <a:rPr lang="en-GB" sz="2800" baseline="-25000" dirty="0"/>
              <a:t>3</a:t>
            </a:r>
            <a:endParaRPr lang="en-GB" dirty="0"/>
          </a:p>
        </p:txBody>
      </p:sp>
      <p:sp>
        <p:nvSpPr>
          <p:cNvPr id="4" name="Zástupný symbol pro číslo snímku 3">
            <a:extLst>
              <a:ext uri="{FF2B5EF4-FFF2-40B4-BE49-F238E27FC236}">
                <a16:creationId xmlns:a16="http://schemas.microsoft.com/office/drawing/2014/main" id="{9C4F465D-F48B-4309-9A34-37475A1CB3B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sz="1200" dirty="0"/>
              <a:t>| </a:t>
            </a:r>
            <a:fld id="{9DD0088F-7E4A-9C4B-9ED2-72FAF1293163}" type="slidenum">
              <a:rPr lang="en-GB" smtClean="0"/>
              <a:t>3</a:t>
            </a:fld>
            <a:endParaRPr lang="en-GB" dirty="0"/>
          </a:p>
        </p:txBody>
      </p:sp>
      <p:pic>
        <p:nvPicPr>
          <p:cNvPr id="1026" name="Picture 2" descr="Reakce práškové síry a železa: Fe + S ⟶ FeS - YouTube">
            <a:extLst>
              <a:ext uri="{FF2B5EF4-FFF2-40B4-BE49-F238E27FC236}">
                <a16:creationId xmlns:a16="http://schemas.microsoft.com/office/drawing/2014/main" id="{A9BA5C6A-A206-41FC-8794-AB1E363D294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5440" y="3789040"/>
            <a:ext cx="2857500" cy="1609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Obrázek 7">
            <a:extLst>
              <a:ext uri="{FF2B5EF4-FFF2-40B4-BE49-F238E27FC236}">
                <a16:creationId xmlns:a16="http://schemas.microsoft.com/office/drawing/2014/main" id="{61AB6F28-17AE-4FED-936B-D0C06E1E617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83857" y="3663443"/>
            <a:ext cx="2016035" cy="2124938"/>
          </a:xfrm>
          <a:prstGeom prst="rect">
            <a:avLst/>
          </a:prstGeom>
        </p:spPr>
      </p:pic>
      <p:pic>
        <p:nvPicPr>
          <p:cNvPr id="1028" name="Picture 4" descr="ABY TO NEZREZLO">
            <a:extLst>
              <a:ext uri="{FF2B5EF4-FFF2-40B4-BE49-F238E27FC236}">
                <a16:creationId xmlns:a16="http://schemas.microsoft.com/office/drawing/2014/main" id="{C1FF4EBF-5B1E-4956-B4B6-66777B50407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b="29089"/>
          <a:stretch/>
        </p:blipFill>
        <p:spPr bwMode="auto">
          <a:xfrm>
            <a:off x="6870809" y="3663443"/>
            <a:ext cx="1181049" cy="19790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Obrázek 9" descr="Obsah obrázku text&#10;&#10;Popis byl vytvořen automaticky">
            <a:extLst>
              <a:ext uri="{FF2B5EF4-FFF2-40B4-BE49-F238E27FC236}">
                <a16:creationId xmlns:a16="http://schemas.microsoft.com/office/drawing/2014/main" id="{B79E9FF6-FDF7-4399-9524-EF024FD6DB34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66800" t="36001" r="12201" b="18190"/>
          <a:stretch/>
        </p:blipFill>
        <p:spPr>
          <a:xfrm>
            <a:off x="8794355" y="3663443"/>
            <a:ext cx="1209635" cy="19790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456907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4C2C1247-C866-42F9-8A78-370CBC8ECE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Klassifizierung chemischer Reaktionen II (nach Aggregatzustand)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7527DC3B-0D9B-4174-A2AB-8D0408AF74A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723900" lvl="1" indent="-365125" eaLnBrk="1" fontAlgn="auto" hangingPunct="1">
              <a:spcAft>
                <a:spcPts val="0"/>
              </a:spcAft>
              <a:buClr>
                <a:schemeClr val="accent1">
                  <a:lumMod val="50000"/>
                </a:schemeClr>
              </a:buClr>
              <a:buFont typeface="Wingdings 2"/>
              <a:buChar char=""/>
              <a:defRPr/>
            </a:pPr>
            <a:r>
              <a:rPr lang="en-GB" sz="2800"/>
              <a:t>Homogen: H</a:t>
            </a:r>
            <a:r>
              <a:rPr lang="en-GB" sz="2800" baseline="-25000"/>
              <a:t>2</a:t>
            </a:r>
            <a:r>
              <a:rPr lang="en-GB" sz="2800"/>
              <a:t> + Cl</a:t>
            </a:r>
            <a:r>
              <a:rPr lang="en-GB" sz="2800" baseline="-25000"/>
              <a:t>2</a:t>
            </a:r>
            <a:r>
              <a:rPr lang="en-GB" sz="2800"/>
              <a:t> → 2 HCl</a:t>
            </a:r>
          </a:p>
          <a:p>
            <a:pPr marL="723900" lvl="1" indent="-365125" eaLnBrk="1" fontAlgn="auto" hangingPunct="1">
              <a:spcAft>
                <a:spcPts val="0"/>
              </a:spcAft>
              <a:buClr>
                <a:schemeClr val="accent1">
                  <a:lumMod val="50000"/>
                </a:schemeClr>
              </a:buClr>
              <a:buFont typeface="Wingdings 2"/>
              <a:buChar char=""/>
              <a:defRPr/>
            </a:pPr>
            <a:r>
              <a:rPr lang="en-GB" sz="2800"/>
              <a:t>Heterogen: Zn + 2 HCl → ZnCl</a:t>
            </a:r>
            <a:r>
              <a:rPr lang="en-GB" sz="2800" baseline="-25000"/>
              <a:t>2</a:t>
            </a:r>
            <a:r>
              <a:rPr lang="en-GB" sz="2800"/>
              <a:t> + H</a:t>
            </a:r>
            <a:r>
              <a:rPr lang="en-GB" sz="2800" baseline="-25000"/>
              <a:t>2</a:t>
            </a:r>
            <a:endParaRPr lang="en-GB"/>
          </a:p>
          <a:p>
            <a:endParaRPr lang="en-GB"/>
          </a:p>
        </p:txBody>
      </p:sp>
      <p:sp>
        <p:nvSpPr>
          <p:cNvPr id="4" name="Zástupný symbol pro číslo snímku 3">
            <a:extLst>
              <a:ext uri="{FF2B5EF4-FFF2-40B4-BE49-F238E27FC236}">
                <a16:creationId xmlns:a16="http://schemas.microsoft.com/office/drawing/2014/main" id="{9C4F465D-F48B-4309-9A34-37475A1CB3B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s-ES_tradnl" sz="1200"/>
              <a:t>| </a:t>
            </a:r>
            <a:fld id="{9DD0088F-7E4A-9C4B-9ED2-72FAF1293163}" type="slidenum">
              <a:rPr lang="es-ES_tradnl" smtClean="0"/>
              <a:t>4</a:t>
            </a:fld>
            <a:endParaRPr lang="es-ES_tradnl"/>
          </a:p>
        </p:txBody>
      </p:sp>
      <p:pic>
        <p:nvPicPr>
          <p:cNvPr id="6" name="Obrázek 5" descr="Obsah obrázku interiér&#10;&#10;Popis byl vytvořen automaticky">
            <a:extLst>
              <a:ext uri="{FF2B5EF4-FFF2-40B4-BE49-F238E27FC236}">
                <a16:creationId xmlns:a16="http://schemas.microsoft.com/office/drawing/2014/main" id="{E2294E2C-C3EE-455B-B0CE-FF788633DC6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24192" y="1493502"/>
            <a:ext cx="2605546" cy="4173853"/>
          </a:xfrm>
          <a:prstGeom prst="rect">
            <a:avLst/>
          </a:prstGeom>
        </p:spPr>
      </p:pic>
      <p:pic>
        <p:nvPicPr>
          <p:cNvPr id="8" name="Obrázek 7">
            <a:extLst>
              <a:ext uri="{FF2B5EF4-FFF2-40B4-BE49-F238E27FC236}">
                <a16:creationId xmlns:a16="http://schemas.microsoft.com/office/drawing/2014/main" id="{E01E5DEE-5E29-445C-A8FC-AD7F98FA10B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54995" y="3356992"/>
            <a:ext cx="5522170" cy="14022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608879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4C2C1247-C866-42F9-8A78-370CBC8ECE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/>
              <a:t>Klassifizierung chemischer Reaktionen III (nach thermischen Bedingungen)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7527DC3B-0D9B-4174-A2AB-8D0408AF74A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626745" indent="-267970" eaLnBrk="1" fontAlgn="auto" hangingPunct="1">
              <a:spcAft>
                <a:spcPts val="0"/>
              </a:spcAft>
              <a:buClr>
                <a:schemeClr val="accent3">
                  <a:lumMod val="50000"/>
                </a:schemeClr>
              </a:buClr>
              <a:buFont typeface="Wingdings 2"/>
              <a:buChar char=""/>
              <a:defRPr/>
            </a:pPr>
            <a:r>
              <a:rPr lang="en-GB" sz="2400" dirty="0"/>
              <a:t>Exotherm: 2 Mg + O</a:t>
            </a:r>
            <a:r>
              <a:rPr lang="en-GB" sz="2400" baseline="-25000" dirty="0"/>
              <a:t>2</a:t>
            </a:r>
            <a:r>
              <a:rPr lang="en-GB" sz="2400" dirty="0"/>
              <a:t> → 2 MgO</a:t>
            </a:r>
          </a:p>
          <a:p>
            <a:pPr marL="626745" indent="-267970" eaLnBrk="1" fontAlgn="auto" hangingPunct="1">
              <a:spcAft>
                <a:spcPts val="0"/>
              </a:spcAft>
              <a:buClr>
                <a:schemeClr val="accent3">
                  <a:lumMod val="50000"/>
                </a:schemeClr>
              </a:buClr>
              <a:buFont typeface="Wingdings 2"/>
              <a:buChar char=""/>
              <a:defRPr/>
            </a:pPr>
            <a:r>
              <a:rPr lang="en-GB" sz="2400" dirty="0"/>
              <a:t>Endotherm: CaCO</a:t>
            </a:r>
            <a:r>
              <a:rPr lang="en-GB" sz="2400" baseline="-25000" dirty="0"/>
              <a:t>3</a:t>
            </a:r>
            <a:r>
              <a:rPr lang="en-GB" sz="2400" dirty="0"/>
              <a:t> → </a:t>
            </a:r>
            <a:r>
              <a:rPr lang="en-GB" sz="2400" dirty="0" err="1"/>
              <a:t>CaO </a:t>
            </a:r>
            <a:r>
              <a:rPr lang="en-GB" sz="2400" dirty="0"/>
              <a:t>+ CO</a:t>
            </a:r>
            <a:r>
              <a:rPr lang="en-GB" sz="2400" baseline="-25000" dirty="0"/>
              <a:t>2</a:t>
            </a:r>
            <a:r>
              <a:rPr lang="en-GB" sz="2400" dirty="0"/>
              <a:t> </a:t>
            </a:r>
          </a:p>
          <a:p>
            <a:pPr marL="723900" lvl="1" indent="-365125" eaLnBrk="1" fontAlgn="auto" hangingPunct="1">
              <a:spcAft>
                <a:spcPts val="0"/>
              </a:spcAft>
              <a:buClr>
                <a:schemeClr val="accent1">
                  <a:lumMod val="50000"/>
                </a:schemeClr>
              </a:buClr>
              <a:buFont typeface="Wingdings 2"/>
              <a:buChar char=""/>
              <a:defRPr/>
            </a:pPr>
            <a:endParaRPr lang="en-GB" dirty="0"/>
          </a:p>
        </p:txBody>
      </p:sp>
      <p:sp>
        <p:nvSpPr>
          <p:cNvPr id="4" name="Zástupný symbol pro číslo snímku 3">
            <a:extLst>
              <a:ext uri="{FF2B5EF4-FFF2-40B4-BE49-F238E27FC236}">
                <a16:creationId xmlns:a16="http://schemas.microsoft.com/office/drawing/2014/main" id="{9C4F465D-F48B-4309-9A34-37475A1CB3B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sz="1200" dirty="0"/>
              <a:t>| </a:t>
            </a:r>
            <a:fld id="{9DD0088F-7E4A-9C4B-9ED2-72FAF1293163}" type="slidenum">
              <a:rPr lang="en-GB" smtClean="0"/>
              <a:t>5</a:t>
            </a:fld>
            <a:endParaRPr lang="en-GB" dirty="0"/>
          </a:p>
        </p:txBody>
      </p:sp>
      <p:pic>
        <p:nvPicPr>
          <p:cNvPr id="2050" name="Picture 2" descr="Hoření hořčíku :: Jacob chemistry">
            <a:extLst>
              <a:ext uri="{FF2B5EF4-FFF2-40B4-BE49-F238E27FC236}">
                <a16:creationId xmlns:a16="http://schemas.microsoft.com/office/drawing/2014/main" id="{9A435241-29AB-46DD-B394-B1B094C82E0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120"/>
          <a:stretch/>
        </p:blipFill>
        <p:spPr bwMode="auto">
          <a:xfrm>
            <a:off x="1428645" y="2609061"/>
            <a:ext cx="4680520" cy="31063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Obrázek 7" descr="Obsah obrázku text&#10;&#10;Popis byl vytvořen automaticky">
            <a:extLst>
              <a:ext uri="{FF2B5EF4-FFF2-40B4-BE49-F238E27FC236}">
                <a16:creationId xmlns:a16="http://schemas.microsoft.com/office/drawing/2014/main" id="{6D46CAD4-A5CA-423F-8530-75472E17684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56040" y="2609061"/>
            <a:ext cx="4104456" cy="30783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600258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4C2C1247-C866-42F9-8A78-370CBC8ECE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/>
              <a:t>Klassifizierung chemischer Reaktionen IV (nach übertragenen Teilchen/Aggregaten)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7527DC3B-0D9B-4174-A2AB-8D0408AF74A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626745" indent="-267970" eaLnBrk="1" fontAlgn="auto" hangingPunct="1">
              <a:spcAft>
                <a:spcPts val="0"/>
              </a:spcAft>
              <a:buClr>
                <a:schemeClr val="accent3">
                  <a:lumMod val="50000"/>
                </a:schemeClr>
              </a:buClr>
              <a:buFont typeface="Wingdings 2"/>
              <a:buChar char=""/>
              <a:defRPr/>
            </a:pPr>
            <a:r>
              <a:rPr lang="en-GB" sz="2800" dirty="0"/>
              <a:t>Säure-Base (Neutralisation): NaOH + HCl → NaCl + H</a:t>
            </a:r>
            <a:r>
              <a:rPr lang="en-GB" sz="2800" baseline="-25000" dirty="0"/>
              <a:t>2</a:t>
            </a:r>
            <a:r>
              <a:rPr lang="en-GB" sz="2800" dirty="0"/>
              <a:t> O</a:t>
            </a:r>
          </a:p>
          <a:p>
            <a:pPr marL="626110" indent="-267970" eaLnBrk="1" fontAlgn="auto" hangingPunct="1">
              <a:spcAft>
                <a:spcPts val="0"/>
              </a:spcAft>
              <a:buClr>
                <a:schemeClr val="accent3">
                  <a:lumMod val="50000"/>
                </a:schemeClr>
              </a:buClr>
              <a:buFont typeface="Wingdings 2"/>
              <a:buChar char=""/>
              <a:defRPr/>
            </a:pPr>
            <a:r>
              <a:rPr lang="en-GB" sz="2800" dirty="0"/>
              <a:t>Oxidation-Reduktion (Redox): 4 HCl + MnO</a:t>
            </a:r>
            <a:r>
              <a:rPr lang="en-GB" sz="2800" baseline="-25000" dirty="0"/>
              <a:t>2</a:t>
            </a:r>
            <a:r>
              <a:rPr lang="en-GB" sz="2800" dirty="0"/>
              <a:t> → Cl</a:t>
            </a:r>
            <a:r>
              <a:rPr lang="en-GB" sz="2800" baseline="-25000" dirty="0"/>
              <a:t>2</a:t>
            </a:r>
            <a:r>
              <a:rPr lang="en-GB" sz="2800" dirty="0"/>
              <a:t> + MnCl</a:t>
            </a:r>
            <a:r>
              <a:rPr lang="en-GB" sz="2800" baseline="-25000" dirty="0"/>
              <a:t>2</a:t>
            </a:r>
            <a:r>
              <a:rPr lang="en-GB" sz="2800" dirty="0"/>
              <a:t> + 2 H</a:t>
            </a:r>
            <a:r>
              <a:rPr lang="en-GB" sz="2800" baseline="-25000" dirty="0"/>
              <a:t>2</a:t>
            </a:r>
            <a:r>
              <a:rPr lang="en-GB" sz="2800" dirty="0"/>
              <a:t> O</a:t>
            </a:r>
            <a:endParaRPr lang="en-GB" sz="2800" baseline="-25000" dirty="0"/>
          </a:p>
          <a:p>
            <a:pPr marL="626745" indent="-267970" eaLnBrk="1" fontAlgn="auto" hangingPunct="1">
              <a:spcAft>
                <a:spcPts val="0"/>
              </a:spcAft>
              <a:buClr>
                <a:schemeClr val="accent3">
                  <a:lumMod val="50000"/>
                </a:schemeClr>
              </a:buClr>
              <a:buFont typeface="Wingdings 2"/>
              <a:buChar char=""/>
              <a:defRPr/>
            </a:pPr>
            <a:r>
              <a:rPr lang="en-GB" sz="2800" dirty="0"/>
              <a:t>Komplexbildung: CuSO</a:t>
            </a:r>
            <a:r>
              <a:rPr lang="en-GB" sz="2800" baseline="-25000" dirty="0"/>
              <a:t>4</a:t>
            </a:r>
            <a:r>
              <a:rPr lang="en-GB" sz="2800" dirty="0"/>
              <a:t> + 4 NH</a:t>
            </a:r>
            <a:r>
              <a:rPr lang="en-GB" sz="2800" baseline="-25000" dirty="0"/>
              <a:t>3</a:t>
            </a:r>
            <a:r>
              <a:rPr lang="en-GB" sz="2800" dirty="0"/>
              <a:t> → [Cu(NH</a:t>
            </a:r>
            <a:r>
              <a:rPr lang="en-GB" sz="2800" baseline="-25000" dirty="0"/>
              <a:t>3</a:t>
            </a:r>
            <a:r>
              <a:rPr lang="en-GB" sz="2800" dirty="0"/>
              <a:t> )</a:t>
            </a:r>
            <a:r>
              <a:rPr lang="en-GB" sz="2800" baseline="-25000" dirty="0"/>
              <a:t>4</a:t>
            </a:r>
            <a:r>
              <a:rPr lang="en-GB" sz="2800" dirty="0"/>
              <a:t> ]SO</a:t>
            </a:r>
            <a:r>
              <a:rPr lang="en-GB" sz="2800" baseline="-25000" dirty="0"/>
              <a:t>4</a:t>
            </a:r>
            <a:endParaRPr lang="en-GB" sz="2800" dirty="0"/>
          </a:p>
          <a:p>
            <a:pPr marL="0" indent="0">
              <a:buNone/>
            </a:pPr>
            <a:endParaRPr lang="en-GB" dirty="0"/>
          </a:p>
        </p:txBody>
      </p:sp>
      <p:sp>
        <p:nvSpPr>
          <p:cNvPr id="4" name="Zástupný symbol pro číslo snímku 3">
            <a:extLst>
              <a:ext uri="{FF2B5EF4-FFF2-40B4-BE49-F238E27FC236}">
                <a16:creationId xmlns:a16="http://schemas.microsoft.com/office/drawing/2014/main" id="{9C4F465D-F48B-4309-9A34-37475A1CB3B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s-ES_tradnl" sz="1200"/>
              <a:t>| </a:t>
            </a:r>
            <a:fld id="{9DD0088F-7E4A-9C4B-9ED2-72FAF1293163}" type="slidenum">
              <a:rPr lang="es-ES_tradnl" smtClean="0"/>
              <a:t>6</a:t>
            </a:fld>
            <a:endParaRPr lang="es-ES_tradnl"/>
          </a:p>
        </p:txBody>
      </p:sp>
      <p:pic>
        <p:nvPicPr>
          <p:cNvPr id="6" name="Obrázek 5" descr="Obsah obrázku interiér, osoba, zeď, koupelna&#10;&#10;Popis byl vytvořen automaticky">
            <a:extLst>
              <a:ext uri="{FF2B5EF4-FFF2-40B4-BE49-F238E27FC236}">
                <a16:creationId xmlns:a16="http://schemas.microsoft.com/office/drawing/2014/main" id="{0FD29F57-1FF1-4195-858E-C6302F978B8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6549" y="3161937"/>
            <a:ext cx="1971746" cy="2628994"/>
          </a:xfrm>
          <a:prstGeom prst="rect">
            <a:avLst/>
          </a:prstGeom>
        </p:spPr>
      </p:pic>
      <p:pic>
        <p:nvPicPr>
          <p:cNvPr id="3074" name="Picture 2" descr="Redoxní reakce – Wikipedie">
            <a:extLst>
              <a:ext uri="{FF2B5EF4-FFF2-40B4-BE49-F238E27FC236}">
                <a16:creationId xmlns:a16="http://schemas.microsoft.com/office/drawing/2014/main" id="{F84C8C34-F0D3-4475-8D26-4E9D68AA967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75244" y="3161937"/>
            <a:ext cx="4173240" cy="23587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Obrázek 7" descr="Obsah obrázku láhev, pitná voda&#10;&#10;Popis byl vytvořen automaticky">
            <a:extLst>
              <a:ext uri="{FF2B5EF4-FFF2-40B4-BE49-F238E27FC236}">
                <a16:creationId xmlns:a16="http://schemas.microsoft.com/office/drawing/2014/main" id="{D5E9B06C-4923-4ED9-BFD6-F099F1DB697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39405" y="3161937"/>
            <a:ext cx="2898882" cy="2171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67204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 bwMode="auto">
          <a:xfrm>
            <a:off x="524879" y="591661"/>
            <a:ext cx="9477375" cy="647794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GB" sz="3600"/>
              <a:t>Modul Chemische Reaktion – Ziele </a:t>
            </a: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 bwMode="auto">
          <a:xfrm>
            <a:off x="497305" y="1388956"/>
            <a:ext cx="11093896" cy="4488315"/>
          </a:xfrm>
        </p:spPr>
        <p:txBody>
          <a:bodyPr>
            <a:normAutofit fontScale="92500" lnSpcReduction="20000"/>
          </a:bodyPr>
          <a:lstStyle/>
          <a:p>
            <a:pPr algn="just">
              <a:spcAft>
                <a:spcPts val="600"/>
              </a:spcAft>
            </a:pPr>
            <a:r>
              <a:rPr lang="en-GB"/>
              <a:t>Konzeptionelle und pädagogische Verbesserung des Themas</a:t>
            </a:r>
          </a:p>
          <a:p>
            <a:pPr algn="just">
              <a:spcAft>
                <a:spcPts val="600"/>
              </a:spcAft>
            </a:pPr>
            <a:r>
              <a:rPr lang="en-GB"/>
              <a:t>Ausgehend von Beispielen aus der Praxis von Lehrenden und Lernenden sowie der Analyse von Lehrbüchern und anderen Unterrichtsmaterialien </a:t>
            </a:r>
          </a:p>
          <a:p>
            <a:pPr algn="just">
              <a:spcAft>
                <a:spcPts val="600"/>
              </a:spcAft>
            </a:pPr>
            <a:r>
              <a:rPr lang="en-GB"/>
              <a:t>Umwandlung von Lehren und Lernen in reichhaltige Lernerfahrungen für die Entwicklung von Schlüsselkompetenzen </a:t>
            </a:r>
          </a:p>
          <a:p>
            <a:pPr algn="just">
              <a:spcAft>
                <a:spcPts val="600"/>
              </a:spcAft>
            </a:pPr>
            <a:r>
              <a:rPr lang="en-GB"/>
              <a:t>Alle drei Elemente einer Schlüsselkompetenz: Kenntnisse, Fähigkeiten und Einstellungen anhand konkreter Beispiele </a:t>
            </a:r>
          </a:p>
          <a:p>
            <a:pPr algn="just">
              <a:spcAft>
                <a:spcPts val="600"/>
              </a:spcAft>
            </a:pPr>
            <a:r>
              <a:rPr lang="en-GB"/>
              <a:t>Chemische Reaktionen im Alltag und zur Unterstützung einer nachhaltigen Entwicklung (Industrie, Landwirtschaft, Verkehr usw.)</a:t>
            </a:r>
          </a:p>
          <a:p>
            <a:pPr algn="just">
              <a:spcAft>
                <a:spcPts val="600"/>
              </a:spcAft>
            </a:pPr>
            <a:r>
              <a:rPr lang="en-GB"/>
              <a:t>Nicht nur Vorführung „spektakulärer” Experimente ohne tiefergehende Erklärungen  </a:t>
            </a:r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1"/>
          </p:nvPr>
        </p:nvSpPr>
        <p:spPr bwMode="auto"/>
        <p:txBody>
          <a:bodyPr/>
          <a:lstStyle/>
          <a:p>
            <a:pPr>
              <a:defRPr/>
            </a:pPr>
            <a:r>
              <a:rPr lang="en-GB" sz="1200"/>
              <a:t>| </a:t>
            </a:r>
            <a:fld id="{9DD0088F-7E4A-9C4B-9ED2-72FAF1293163}" type="slidenum">
              <a:rPr lang="en-GB" smtClean="0"/>
              <a:t>7</a:t>
            </a:fld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8200" y="598394"/>
            <a:ext cx="8229600" cy="647794"/>
          </a:xfrm>
        </p:spPr>
        <p:txBody>
          <a:bodyPr>
            <a:normAutofit fontScale="90000"/>
          </a:bodyPr>
          <a:lstStyle/>
          <a:p>
            <a:r>
              <a:rPr lang="en-GB" sz="4000" b="1" dirty="0">
                <a:solidFill>
                  <a:srgbClr val="25487B"/>
                </a:solidFill>
              </a:rPr>
              <a:t>Aufbau des Moduls</a:t>
            </a: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838200" y="1320800"/>
            <a:ext cx="10515600" cy="4224977"/>
          </a:xfrm>
        </p:spPr>
        <p:txBody>
          <a:bodyPr>
            <a:normAutofit fontScale="92500" lnSpcReduction="10000"/>
          </a:bodyPr>
          <a:lstStyle/>
          <a:p>
            <a:r>
              <a:rPr lang="en-GB" dirty="0"/>
              <a:t>Drei Sitzungen</a:t>
            </a:r>
          </a:p>
          <a:p>
            <a:pPr marL="685800" lvl="2">
              <a:spcBef>
                <a:spcPts val="1000"/>
              </a:spcBef>
            </a:pPr>
            <a:r>
              <a:rPr lang="en-GB" sz="2400" b="1" dirty="0"/>
              <a:t>Einführung</a:t>
            </a:r>
            <a:endParaRPr lang="en-GB" sz="2400" dirty="0"/>
          </a:p>
          <a:p>
            <a:pPr marL="1143000" lvl="4">
              <a:spcBef>
                <a:spcPts val="1000"/>
              </a:spcBef>
            </a:pPr>
            <a:r>
              <a:rPr lang="en-GB" sz="2600" dirty="0"/>
              <a:t>„Aufwärmübungen“</a:t>
            </a:r>
          </a:p>
          <a:p>
            <a:pPr marL="685800" lvl="2">
              <a:spcBef>
                <a:spcPts val="1000"/>
              </a:spcBef>
            </a:pPr>
            <a:r>
              <a:rPr lang="en-GB" sz="2400" b="1" dirty="0"/>
              <a:t>Vertiefung</a:t>
            </a:r>
          </a:p>
          <a:p>
            <a:pPr marL="1143000" lvl="4">
              <a:spcBef>
                <a:spcPts val="1000"/>
              </a:spcBef>
            </a:pPr>
            <a:r>
              <a:rPr lang="en-GB" sz="2600" dirty="0"/>
              <a:t>Kontextaktivitäten </a:t>
            </a:r>
          </a:p>
          <a:p>
            <a:pPr marL="1143000" lvl="4">
              <a:spcBef>
                <a:spcPts val="1000"/>
              </a:spcBef>
            </a:pPr>
            <a:r>
              <a:rPr lang="en-GB" sz="2600" dirty="0"/>
              <a:t>Labor- und Projektaktivitäten</a:t>
            </a:r>
          </a:p>
          <a:p>
            <a:pPr marL="685800" lvl="2">
              <a:spcBef>
                <a:spcPts val="1000"/>
              </a:spcBef>
            </a:pPr>
            <a:r>
              <a:rPr lang="en-GB" sz="2400" b="1" dirty="0"/>
              <a:t>Anwendung</a:t>
            </a:r>
          </a:p>
          <a:p>
            <a:pPr marL="1143000" lvl="4">
              <a:spcBef>
                <a:spcPts val="1000"/>
              </a:spcBef>
            </a:pPr>
            <a:r>
              <a:rPr lang="en-GB" sz="2600" dirty="0"/>
              <a:t>praktisch orientierte Aktivitäten</a:t>
            </a:r>
          </a:p>
          <a:p>
            <a:pPr marL="1143000" lvl="4">
              <a:spcBef>
                <a:spcPts val="1000"/>
              </a:spcBef>
            </a:pPr>
            <a:r>
              <a:rPr lang="en-GB" sz="2800" dirty="0"/>
              <a:t>experimentelle Aktivitäten</a:t>
            </a:r>
          </a:p>
          <a:p>
            <a:pPr lvl="1"/>
            <a:endParaRPr lang="en-GB" dirty="0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r>
              <a:rPr lang="es-ES_tradnl"/>
              <a:t>| </a:t>
            </a:r>
            <a:fld id="{9DD0088F-7E4A-9C4B-9ED2-72FAF1293163}" type="slidenum">
              <a:rPr lang="es-ES_tradnl" smtClean="0"/>
              <a:t>8</a:t>
            </a:fld>
            <a:endParaRPr lang="es-ES_tradnl" dirty="0"/>
          </a:p>
        </p:txBody>
      </p:sp>
    </p:spTree>
    <p:extLst>
      <p:ext uri="{BB962C8B-B14F-4D97-AF65-F5344CB8AC3E}">
        <p14:creationId xmlns:p14="http://schemas.microsoft.com/office/powerpoint/2010/main" val="1621140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 bwMode="auto">
          <a:xfrm>
            <a:off x="524879" y="591661"/>
            <a:ext cx="9477375" cy="647794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n-GB" sz="3600" dirty="0"/>
              <a:t>Verschiedene Auswirkungen chemischer Reaktionen</a:t>
            </a:r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1"/>
          </p:nvPr>
        </p:nvSpPr>
        <p:spPr bwMode="auto"/>
        <p:txBody>
          <a:bodyPr/>
          <a:lstStyle/>
          <a:p>
            <a:pPr>
              <a:defRPr/>
            </a:pPr>
            <a:r>
              <a:rPr lang="es-ES_tradnl" sz="1200"/>
              <a:t>| </a:t>
            </a:r>
            <a:fld id="{9DD0088F-7E4A-9C4B-9ED2-72FAF1293163}" type="slidenum">
              <a:rPr lang="es-ES_tradnl"/>
              <a:t>9</a:t>
            </a:fld>
            <a:endParaRPr lang="es-ES_tradnl"/>
          </a:p>
        </p:txBody>
      </p:sp>
      <p:pic>
        <p:nvPicPr>
          <p:cNvPr id="6" name="Picture 14" descr="moped">
            <a:extLst>
              <a:ext uri="{FF2B5EF4-FFF2-40B4-BE49-F238E27FC236}">
                <a16:creationId xmlns:a16="http://schemas.microsoft.com/office/drawing/2014/main" id="{47894329-CD02-4160-A17A-92F7A107F9A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66" t="14571" r="7133" b="27829"/>
          <a:stretch>
            <a:fillRect/>
          </a:stretch>
        </p:blipFill>
        <p:spPr bwMode="auto">
          <a:xfrm>
            <a:off x="767408" y="1340768"/>
            <a:ext cx="6389009" cy="30963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Obrázek 10">
            <a:extLst>
              <a:ext uri="{FF2B5EF4-FFF2-40B4-BE49-F238E27FC236}">
                <a16:creationId xmlns:a16="http://schemas.microsoft.com/office/drawing/2014/main" id="{ADED295F-FCBA-4881-94FB-F35A9A78392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07249" y="2348880"/>
            <a:ext cx="4691541" cy="32822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ovéPole 2">
            <a:extLst>
              <a:ext uri="{FF2B5EF4-FFF2-40B4-BE49-F238E27FC236}">
                <a16:creationId xmlns:a16="http://schemas.microsoft.com/office/drawing/2014/main" id="{B9C4DB4D-8AC5-4F63-97C2-F669C5E6AC51}"/>
              </a:ext>
            </a:extLst>
          </p:cNvPr>
          <p:cNvSpPr txBox="1"/>
          <p:nvPr/>
        </p:nvSpPr>
        <p:spPr>
          <a:xfrm>
            <a:off x="8112224" y="1289027"/>
            <a:ext cx="259228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400" dirty="0"/>
              <a:t>Korrosion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069287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theme/theme1.xml><?xml version="1.0" encoding="utf-8"?>
<a:theme xmlns:a="http://schemas.openxmlformats.org/drawingml/2006/main" name="Office-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-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-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606</Words>
  <Application>Microsoft Office PowerPoint</Application>
  <PresentationFormat>Breitbild</PresentationFormat>
  <Paragraphs>97</Paragraphs>
  <Slides>18</Slides>
  <Notes>4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8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18</vt:i4>
      </vt:variant>
    </vt:vector>
  </HeadingPairs>
  <TitlesOfParts>
    <vt:vector size="27" baseType="lpstr">
      <vt:lpstr>Arial</vt:lpstr>
      <vt:lpstr>Avenir Book</vt:lpstr>
      <vt:lpstr>Calibri</vt:lpstr>
      <vt:lpstr>Calibri Light</vt:lpstr>
      <vt:lpstr>Lucida Grande</vt:lpstr>
      <vt:lpstr>Symbol</vt:lpstr>
      <vt:lpstr>Wingdings</vt:lpstr>
      <vt:lpstr>Wingdings 2</vt:lpstr>
      <vt:lpstr>Office-Design</vt:lpstr>
      <vt:lpstr> Chemische Reaktionen </vt:lpstr>
      <vt:lpstr>Standardthema für den Chemieunterricht – Chemische Reaktionen</vt:lpstr>
      <vt:lpstr>Klassifizierung chemischer Reaktionen I (nach äußeren Veränderungen)</vt:lpstr>
      <vt:lpstr>Klassifizierung chemischer Reaktionen II (nach Aggregatzustand)</vt:lpstr>
      <vt:lpstr>Klassifizierung chemischer Reaktionen III (nach thermischen Bedingungen)</vt:lpstr>
      <vt:lpstr>Klassifizierung chemischer Reaktionen IV (nach übertragenen Teilchen/Aggregaten)</vt:lpstr>
      <vt:lpstr>Modul Chemische Reaktion – Ziele </vt:lpstr>
      <vt:lpstr>Aufbau des Moduls</vt:lpstr>
      <vt:lpstr>Verschiedene Auswirkungen chemischer Reaktionen</vt:lpstr>
      <vt:lpstr>Gegenseitige chemische Reaktionen </vt:lpstr>
      <vt:lpstr>Die Versuchszyklen als eines der geeigneten Beispiele. Vertiefung in das Thema</vt:lpstr>
      <vt:lpstr>Der experimentelle Kalziumkreislauf</vt:lpstr>
      <vt:lpstr>Die experimentellen Kupferzyklen</vt:lpstr>
      <vt:lpstr>Neue Materialien: Wie lässt sich Material mit bestimmten Eigenschaften herstellen? Schleim! </vt:lpstr>
      <vt:lpstr>Thermochemie: Ist Ihnen kalt? Wärmen Sie sich auf</vt:lpstr>
      <vt:lpstr>Die Geschwindigkeit chemischer Reaktionen: Schneller oder langsamer – darum geht es</vt:lpstr>
      <vt:lpstr>Die Geschwindigkeit chemischer Reaktionen: Schneller oder langsamer – darum geht es</vt:lpstr>
      <vt:lpstr>Pädagogik des interdisziplinären Ansatzes in MINT</vt:lpstr>
    </vt:vector>
  </TitlesOfParts>
  <Company>Pädagogische Hochschule Freiburg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Ulrich Birtel</dc:creator>
  <cp:keywords>, docId:7F766CC1BEDDB272C4AC88BD0020A8F3</cp:keywords>
  <cp:lastModifiedBy>Natascha Bakx</cp:lastModifiedBy>
  <cp:revision>188</cp:revision>
  <dcterms:created xsi:type="dcterms:W3CDTF">2017-02-28T10:46:16Z</dcterms:created>
  <dcterms:modified xsi:type="dcterms:W3CDTF">2025-07-16T12:51:03Z</dcterms:modified>
</cp:coreProperties>
</file>